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72" r:id="rId1"/>
  </p:sldMasterIdLst>
  <p:notesMasterIdLst>
    <p:notesMasterId r:id="rId15"/>
  </p:notesMasterIdLst>
  <p:handoutMasterIdLst>
    <p:handoutMasterId r:id="rId16"/>
  </p:handoutMasterIdLst>
  <p:sldIdLst>
    <p:sldId id="256" r:id="rId2"/>
    <p:sldId id="257" r:id="rId3"/>
    <p:sldId id="258" r:id="rId4"/>
    <p:sldId id="270" r:id="rId5"/>
    <p:sldId id="280" r:id="rId6"/>
    <p:sldId id="259" r:id="rId7"/>
    <p:sldId id="261" r:id="rId8"/>
    <p:sldId id="263" r:id="rId9"/>
    <p:sldId id="262" r:id="rId10"/>
    <p:sldId id="260" r:id="rId11"/>
    <p:sldId id="264" r:id="rId12"/>
    <p:sldId id="265" r:id="rId13"/>
    <p:sldId id="267" r:id="rId14"/>
  </p:sldIdLst>
  <p:sldSz cx="9144000" cy="6858000" type="screen4x3"/>
  <p:notesSz cx="6858000" cy="9144000"/>
  <p:defaultText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288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loop="1" showNarration="1">
    <p:present/>
    <p:sldAll/>
    <p:penClr>
      <a:prstClr val="red"/>
    </p:penClr>
    <p:extLst>
      <p:ext uri="{EC167BDD-8182-4AB7-AECC-EB403E3ABB37}">
        <p14:laserClr xmlns:p14="http://schemas.microsoft.com/office/powerpoint/2010/main">
          <a:srgbClr val="000000"/>
        </p14:laserClr>
      </p:ext>
      <p:ext uri="{2FDB2607-1784-4EEB-B798-7EB5836EED8A}">
        <p14:showMediaCtrls xmlns:p14="http://schemas.microsoft.com/office/powerpoint/2010/main" val="1"/>
      </p:ext>
    </p:extLst>
  </p:showPr>
  <p:clrMru>
    <a:srgbClr val="009BD8"/>
    <a:srgbClr val="008FC6"/>
    <a:srgbClr val="5559AB"/>
    <a:srgbClr val="8F221A"/>
    <a:srgbClr val="FCEEED"/>
    <a:srgbClr val="C64D2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間スタイル 2 - アクセント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6E25E649-3F16-4E02-A733-19D2CDBF48F0}" styleName="中間スタイル 3 - アクセント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 styleId="{D113A9D2-9D6B-4929-AA2D-F23B5EE8CBE7}" styleName="テーマ スタイル 2 - アクセント 1">
    <a:tblBg>
      <a:fillRef idx="3">
        <a:schemeClr val="accent1"/>
      </a:fillRef>
      <a:effectRef idx="3">
        <a:schemeClr val="accent1"/>
      </a:effectRef>
    </a:tblBg>
    <a:wholeTbl>
      <a:tcTxStyle>
        <a:fontRef idx="minor">
          <a:scrgbClr r="0" g="0" b="0"/>
        </a:fontRef>
        <a:schemeClr val="lt1"/>
      </a:tcTxStyle>
      <a:tcStyle>
        <a:tcBdr>
          <a:left>
            <a:lnRef idx="1">
              <a:schemeClr val="accent1">
                <a:tint val="50000"/>
              </a:schemeClr>
            </a:lnRef>
          </a:left>
          <a:right>
            <a:lnRef idx="1">
              <a:schemeClr val="accent1">
                <a:tint val="50000"/>
              </a:schemeClr>
            </a:lnRef>
          </a:right>
          <a:top>
            <a:lnRef idx="1">
              <a:schemeClr val="accent1">
                <a:tint val="50000"/>
              </a:schemeClr>
            </a:lnRef>
          </a:top>
          <a:bottom>
            <a:lnRef idx="1">
              <a:schemeClr val="accent1">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9231"/>
    <p:restoredTop sz="90351"/>
  </p:normalViewPr>
  <p:slideViewPr>
    <p:cSldViewPr snapToGrid="0" snapToObjects="1">
      <p:cViewPr varScale="1">
        <p:scale>
          <a:sx n="64" d="100"/>
          <a:sy n="64" d="100"/>
        </p:scale>
        <p:origin x="184" y="1248"/>
      </p:cViewPr>
      <p:guideLst>
        <p:guide orient="horz" pos="2160"/>
        <p:guide pos="2880"/>
      </p:guideLst>
    </p:cSldViewPr>
  </p:slideViewPr>
  <p:notesTextViewPr>
    <p:cViewPr>
      <p:scale>
        <a:sx n="1" d="1"/>
        <a:sy n="1" d="1"/>
      </p:scale>
      <p:origin x="0" y="0"/>
    </p:cViewPr>
  </p:notesTextViewPr>
  <p:sorterViewPr>
    <p:cViewPr>
      <p:scale>
        <a:sx n="66" d="100"/>
        <a:sy n="66" d="100"/>
      </p:scale>
      <p:origin x="0" y="0"/>
    </p:cViewPr>
  </p:sorterViewPr>
  <p:notesViewPr>
    <p:cSldViewPr snapToGrid="0" snapToObjects="1">
      <p:cViewPr varScale="1">
        <p:scale>
          <a:sx n="171" d="100"/>
          <a:sy n="171" d="100"/>
        </p:scale>
        <p:origin x="1432" y="168"/>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handoutMaster" Target="handoutMasters/handoutMaster1.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ja-JP" altLang="en-US"/>
          </a:p>
        </p:txBody>
      </p:sp>
      <p:sp>
        <p:nvSpPr>
          <p:cNvPr id="4" name="フッター プレースホルダー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ja-JP" altLang="en-US"/>
          </a:p>
        </p:txBody>
      </p:sp>
      <p:sp>
        <p:nvSpPr>
          <p:cNvPr id="5" name="スライド番号プレースホルダー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1FAEB991-CEDD-B041-B68A-B0BE98E3E492}" type="slidenum">
              <a:rPr kumimoji="1" lang="ja-JP" altLang="en-US" smtClean="0"/>
              <a:t>‹#›</a:t>
            </a:fld>
            <a:endParaRPr kumimoji="1" lang="ja-JP" altLang="en-US"/>
          </a:p>
        </p:txBody>
      </p:sp>
    </p:spTree>
    <p:extLst>
      <p:ext uri="{BB962C8B-B14F-4D97-AF65-F5344CB8AC3E}">
        <p14:creationId xmlns:p14="http://schemas.microsoft.com/office/powerpoint/2010/main" val="2030404800"/>
      </p:ext>
    </p:extLst>
  </p:cSld>
  <p:clrMap bg1="lt1" tx1="dk1" bg2="lt2" tx2="dk2" accent1="accent1" accent2="accent2" accent3="accent3" accent4="accent4" accent5="accent5" accent6="accent6" hlink="hlink" folHlink="folHlink"/>
</p:handoutMaster>
</file>

<file path=ppt/media/image4.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ja-JP" altLang="en-US"/>
          </a:p>
        </p:txBody>
      </p:sp>
      <p:sp>
        <p:nvSpPr>
          <p:cNvPr id="3" name="日付プレースホルダー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1189734-6D6D-E94C-BFD4-D214A49E5E1A}" type="datetimeFigureOut">
              <a:rPr kumimoji="1" lang="ja-JP" altLang="en-US" smtClean="0"/>
              <a:t>2019/7/2</a:t>
            </a:fld>
            <a:endParaRPr kumimoji="1" lang="ja-JP" altLang="en-US"/>
          </a:p>
        </p:txBody>
      </p:sp>
      <p:sp>
        <p:nvSpPr>
          <p:cNvPr id="4" name="スライド イメージ プレースホルダー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ja-JP" altLang="en-US"/>
          </a:p>
        </p:txBody>
      </p:sp>
      <p:sp>
        <p:nvSpPr>
          <p:cNvPr id="5" name="ノート プレースホルダー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6" name="フッター プレースホルダー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ja-JP" altLang="en-US"/>
          </a:p>
        </p:txBody>
      </p:sp>
      <p:sp>
        <p:nvSpPr>
          <p:cNvPr id="7" name="スライド番号プレースホルダー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A6E0FF4-7BB0-5443-A8EE-CF578D6111BF}" type="slidenum">
              <a:rPr kumimoji="1" lang="ja-JP" altLang="en-US" smtClean="0"/>
              <a:t>‹#›</a:t>
            </a:fld>
            <a:endParaRPr kumimoji="1" lang="ja-JP" altLang="en-US"/>
          </a:p>
        </p:txBody>
      </p:sp>
    </p:spTree>
    <p:extLst>
      <p:ext uri="{BB962C8B-B14F-4D97-AF65-F5344CB8AC3E}">
        <p14:creationId xmlns:p14="http://schemas.microsoft.com/office/powerpoint/2010/main" val="1026868958"/>
      </p:ext>
    </p:extLst>
  </p:cSld>
  <p:clrMap bg1="lt1" tx1="dk1" bg2="lt2" tx2="dk2" accent1="accent1" accent2="accent2" accent3="accent3" accent4="accent4" accent5="accent5" accent6="accent6" hlink="hlink" folHlink="folHlink"/>
  <p:notesStyle>
    <a:lvl1pPr marL="0" algn="l" defTabSz="914400" rtl="0" eaLnBrk="1" latinLnBrk="0" hangingPunct="1">
      <a:defRPr kumimoji="1" sz="1200" kern="1200">
        <a:solidFill>
          <a:schemeClr val="tx1"/>
        </a:solidFill>
        <a:latin typeface="+mn-lt"/>
        <a:ea typeface="+mn-ea"/>
        <a:cs typeface="+mn-cs"/>
      </a:defRPr>
    </a:lvl1pPr>
    <a:lvl2pPr marL="457200" algn="l" defTabSz="914400" rtl="0" eaLnBrk="1" latinLnBrk="0" hangingPunct="1">
      <a:defRPr kumimoji="1" sz="1200" kern="1200">
        <a:solidFill>
          <a:schemeClr val="tx1"/>
        </a:solidFill>
        <a:latin typeface="+mn-lt"/>
        <a:ea typeface="+mn-ea"/>
        <a:cs typeface="+mn-cs"/>
      </a:defRPr>
    </a:lvl2pPr>
    <a:lvl3pPr marL="914400" algn="l" defTabSz="914400" rtl="0" eaLnBrk="1" latinLnBrk="0" hangingPunct="1">
      <a:defRPr kumimoji="1" sz="1200" kern="1200">
        <a:solidFill>
          <a:schemeClr val="tx1"/>
        </a:solidFill>
        <a:latin typeface="+mn-lt"/>
        <a:ea typeface="+mn-ea"/>
        <a:cs typeface="+mn-cs"/>
      </a:defRPr>
    </a:lvl3pPr>
    <a:lvl4pPr marL="1371600" algn="l" defTabSz="914400" rtl="0" eaLnBrk="1" latinLnBrk="0" hangingPunct="1">
      <a:defRPr kumimoji="1" sz="1200" kern="1200">
        <a:solidFill>
          <a:schemeClr val="tx1"/>
        </a:solidFill>
        <a:latin typeface="+mn-lt"/>
        <a:ea typeface="+mn-ea"/>
        <a:cs typeface="+mn-cs"/>
      </a:defRPr>
    </a:lvl4pPr>
    <a:lvl5pPr marL="1828800" algn="l" defTabSz="914400" rtl="0" eaLnBrk="1" latinLnBrk="0" hangingPunct="1">
      <a:defRPr kumimoji="1" sz="1200" kern="1200">
        <a:solidFill>
          <a:schemeClr val="tx1"/>
        </a:solidFill>
        <a:latin typeface="+mn-lt"/>
        <a:ea typeface="+mn-ea"/>
        <a:cs typeface="+mn-cs"/>
      </a:defRPr>
    </a:lvl5pPr>
    <a:lvl6pPr marL="2286000" algn="l" defTabSz="914400" rtl="0" eaLnBrk="1" latinLnBrk="0" hangingPunct="1">
      <a:defRPr kumimoji="1" sz="1200" kern="1200">
        <a:solidFill>
          <a:schemeClr val="tx1"/>
        </a:solidFill>
        <a:latin typeface="+mn-lt"/>
        <a:ea typeface="+mn-ea"/>
        <a:cs typeface="+mn-cs"/>
      </a:defRPr>
    </a:lvl6pPr>
    <a:lvl7pPr marL="2743200" algn="l" defTabSz="914400" rtl="0" eaLnBrk="1" latinLnBrk="0" hangingPunct="1">
      <a:defRPr kumimoji="1" sz="1200" kern="1200">
        <a:solidFill>
          <a:schemeClr val="tx1"/>
        </a:solidFill>
        <a:latin typeface="+mn-lt"/>
        <a:ea typeface="+mn-ea"/>
        <a:cs typeface="+mn-cs"/>
      </a:defRPr>
    </a:lvl7pPr>
    <a:lvl8pPr marL="3200400" algn="l" defTabSz="914400" rtl="0" eaLnBrk="1" latinLnBrk="0" hangingPunct="1">
      <a:defRPr kumimoji="1" sz="1200" kern="1200">
        <a:solidFill>
          <a:schemeClr val="tx1"/>
        </a:solidFill>
        <a:latin typeface="+mn-lt"/>
        <a:ea typeface="+mn-ea"/>
        <a:cs typeface="+mn-cs"/>
      </a:defRPr>
    </a:lvl8pPr>
    <a:lvl9pPr marL="3657600" algn="l" defTabSz="914400" rtl="0" eaLnBrk="1" latinLnBrk="0" hangingPunct="1">
      <a:defRPr kumimoji="1"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a:t>一番左のものが悪意のない，いわば通常のミームで</a:t>
            </a:r>
            <a:r>
              <a:rPr kumimoji="1" lang="en-US" altLang="ja-JP" dirty="0"/>
              <a:t>,</a:t>
            </a:r>
          </a:p>
          <a:p>
            <a:r>
              <a:rPr kumimoji="1" lang="ja-JP" altLang="en-US"/>
              <a:t>ナチスのマークのついたカエルのミームはユダヤ人を排除するという人種差別的な意味を含んでおり，</a:t>
            </a:r>
            <a:endParaRPr kumimoji="1" lang="en-US" altLang="ja-JP" dirty="0"/>
          </a:p>
          <a:p>
            <a:r>
              <a:rPr kumimoji="1" lang="ja-JP" altLang="en-US"/>
              <a:t>もう一つはトランプ大統領が</a:t>
            </a:r>
            <a:r>
              <a:rPr kumimoji="1" lang="en-US" altLang="ja-JP" dirty="0"/>
              <a:t>CNN</a:t>
            </a:r>
            <a:r>
              <a:rPr kumimoji="1" lang="ja-JP" altLang="en-US"/>
              <a:t>の質問に対して</a:t>
            </a:r>
            <a:r>
              <a:rPr kumimoji="1" lang="en-US" altLang="ja-JP" dirty="0"/>
              <a:t>, CNN</a:t>
            </a:r>
            <a:r>
              <a:rPr kumimoji="1" lang="ja-JP" altLang="en-US"/>
              <a:t>はフェイクニュースだと発言した政治的なものを風刺しています</a:t>
            </a:r>
            <a:endParaRPr kumimoji="1" lang="en-US" altLang="ja-JP" dirty="0"/>
          </a:p>
        </p:txBody>
      </p:sp>
      <p:sp>
        <p:nvSpPr>
          <p:cNvPr id="4" name="スライド番号プレースホルダー 3"/>
          <p:cNvSpPr>
            <a:spLocks noGrp="1"/>
          </p:cNvSpPr>
          <p:nvPr>
            <p:ph type="sldNum" sz="quarter" idx="5"/>
          </p:nvPr>
        </p:nvSpPr>
        <p:spPr/>
        <p:txBody>
          <a:bodyPr/>
          <a:lstStyle/>
          <a:p>
            <a:fld id="{AA6E0FF4-7BB0-5443-A8EE-CF578D6111BF}" type="slidenum">
              <a:rPr kumimoji="1" lang="ja-JP" altLang="en-US" smtClean="0"/>
              <a:t>2</a:t>
            </a:fld>
            <a:endParaRPr kumimoji="1" lang="ja-JP" altLang="en-US"/>
          </a:p>
        </p:txBody>
      </p:sp>
    </p:spTree>
    <p:extLst>
      <p:ext uri="{BB962C8B-B14F-4D97-AF65-F5344CB8AC3E}">
        <p14:creationId xmlns:p14="http://schemas.microsoft.com/office/powerpoint/2010/main" val="20335165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en-US" altLang="ja-JP" dirty="0"/>
              <a:t>R, NR</a:t>
            </a:r>
            <a:r>
              <a:rPr kumimoji="1" lang="ja-JP" altLang="en-US"/>
              <a:t>は人種差別的，人種差別的でないミームの拡散率を表しています．</a:t>
            </a:r>
            <a:endParaRPr kumimoji="1" lang="en-US" altLang="ja-JP" dirty="0"/>
          </a:p>
          <a:p>
            <a:r>
              <a:rPr kumimoji="1" lang="ja-JP" altLang="en-US" sz="1200" b="0" i="0" kern="1200">
                <a:solidFill>
                  <a:schemeClr val="tx1"/>
                </a:solidFill>
                <a:effectLst/>
                <a:latin typeface="+mn-lt"/>
                <a:ea typeface="+mn-ea"/>
                <a:cs typeface="+mn-cs"/>
              </a:rPr>
              <a:t>他の行と比べていただければわかる通り，値が他コミュニティと比べて最も高いことがわかります．</a:t>
            </a:r>
            <a:endParaRPr kumimoji="1" lang="en-US" altLang="ja-JP" sz="1200" b="0" i="0" kern="1200" dirty="0">
              <a:solidFill>
                <a:schemeClr val="tx1"/>
              </a:solidFill>
              <a:effectLst/>
              <a:latin typeface="+mn-lt"/>
              <a:ea typeface="+mn-ea"/>
              <a:cs typeface="+mn-cs"/>
            </a:endParaRPr>
          </a:p>
          <a:p>
            <a:endParaRPr kumimoji="1" lang="ja-JP" altLang="en-US"/>
          </a:p>
        </p:txBody>
      </p:sp>
      <p:sp>
        <p:nvSpPr>
          <p:cNvPr id="4" name="スライド番号プレースホルダー 3"/>
          <p:cNvSpPr>
            <a:spLocks noGrp="1"/>
          </p:cNvSpPr>
          <p:nvPr>
            <p:ph type="sldNum" sz="quarter" idx="5"/>
          </p:nvPr>
        </p:nvSpPr>
        <p:spPr/>
        <p:txBody>
          <a:bodyPr/>
          <a:lstStyle/>
          <a:p>
            <a:fld id="{AA6E0FF4-7BB0-5443-A8EE-CF578D6111BF}" type="slidenum">
              <a:rPr kumimoji="1" lang="ja-JP" altLang="en-US" smtClean="0"/>
              <a:t>11</a:t>
            </a:fld>
            <a:endParaRPr kumimoji="1" lang="ja-JP" altLang="en-US"/>
          </a:p>
        </p:txBody>
      </p:sp>
    </p:spTree>
    <p:extLst>
      <p:ext uri="{BB962C8B-B14F-4D97-AF65-F5344CB8AC3E}">
        <p14:creationId xmlns:p14="http://schemas.microsoft.com/office/powerpoint/2010/main" val="3016989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ja-JP" altLang="en-US"/>
              <a:t>送信元のコミュニティのミームの個数で正規化</a:t>
            </a:r>
            <a:endParaRPr lang="en-US" altLang="ja-JP" dirty="0"/>
          </a:p>
          <a:p>
            <a:endParaRPr kumimoji="1" lang="en-US" altLang="ja-JP" dirty="0"/>
          </a:p>
          <a:p>
            <a:r>
              <a:rPr kumimoji="1" lang="ja-JP" altLang="en-US"/>
              <a:t>対して</a:t>
            </a:r>
            <a:r>
              <a:rPr kumimoji="1" lang="en-US" altLang="ja-JP" dirty="0"/>
              <a:t>pol</a:t>
            </a:r>
            <a:r>
              <a:rPr kumimoji="1" lang="ja-JP" altLang="en-US"/>
              <a:t>は効率面において最低である．</a:t>
            </a: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r>
              <a:rPr lang="ja-JP" altLang="en-US" sz="1200" b="1"/>
              <a:t>つまり</a:t>
            </a:r>
            <a:r>
              <a:rPr lang="en-US" altLang="ja-JP" sz="1200" b="1" dirty="0"/>
              <a:t>/pol/</a:t>
            </a:r>
            <a:r>
              <a:rPr lang="ja-JP" altLang="en-US" sz="1200" b="1"/>
              <a:t> は投稿のうち一流のものしか残らない</a:t>
            </a:r>
            <a:endParaRPr lang="en-US" altLang="ja-JP" sz="1200" b="1" dirty="0"/>
          </a:p>
          <a:p>
            <a:endParaRPr kumimoji="1" lang="en-US" altLang="ja-JP" sz="1200" b="0" i="0" kern="1200" dirty="0">
              <a:solidFill>
                <a:schemeClr val="tx1"/>
              </a:solidFill>
              <a:effectLst/>
              <a:latin typeface="+mn-lt"/>
              <a:ea typeface="+mn-ea"/>
              <a:cs typeface="+mn-cs"/>
            </a:endParaRPr>
          </a:p>
          <a:p>
            <a:r>
              <a:rPr kumimoji="1" lang="en-US" altLang="ja-JP" sz="1200" b="0" i="0" kern="1200" dirty="0">
                <a:solidFill>
                  <a:schemeClr val="tx1"/>
                </a:solidFill>
                <a:effectLst/>
                <a:latin typeface="+mn-lt"/>
                <a:ea typeface="+mn-ea"/>
                <a:cs typeface="+mn-cs"/>
              </a:rPr>
              <a:t>(</a:t>
            </a:r>
            <a:r>
              <a:rPr kumimoji="1" lang="ja-JP" altLang="en-US" sz="1200" b="0" i="0" kern="1200">
                <a:solidFill>
                  <a:schemeClr val="tx1"/>
                </a:solidFill>
                <a:effectLst/>
                <a:latin typeface="+mn-lt"/>
                <a:ea typeface="+mn-ea"/>
                <a:cs typeface="+mn-cs"/>
              </a:rPr>
              <a:t>政治的ミームについても記載があるのですが少しの変化しかないので割愛します．</a:t>
            </a:r>
            <a:endParaRPr kumimoji="1" lang="en-US" altLang="ja-JP" sz="1200" b="0" i="0" kern="1200" dirty="0">
              <a:solidFill>
                <a:schemeClr val="tx1"/>
              </a:solidFill>
              <a:effectLst/>
              <a:latin typeface="+mn-lt"/>
              <a:ea typeface="+mn-ea"/>
              <a:cs typeface="+mn-cs"/>
            </a:endParaRPr>
          </a:p>
          <a:p>
            <a:endParaRPr kumimoji="1" lang="ja-JP" altLang="en-US"/>
          </a:p>
        </p:txBody>
      </p:sp>
      <p:sp>
        <p:nvSpPr>
          <p:cNvPr id="4" name="スライド番号プレースホルダー 3"/>
          <p:cNvSpPr>
            <a:spLocks noGrp="1"/>
          </p:cNvSpPr>
          <p:nvPr>
            <p:ph type="sldNum" sz="quarter" idx="5"/>
          </p:nvPr>
        </p:nvSpPr>
        <p:spPr/>
        <p:txBody>
          <a:bodyPr/>
          <a:lstStyle/>
          <a:p>
            <a:fld id="{AA6E0FF4-7BB0-5443-A8EE-CF578D6111BF}" type="slidenum">
              <a:rPr kumimoji="1" lang="ja-JP" altLang="en-US" smtClean="0"/>
              <a:t>12</a:t>
            </a:fld>
            <a:endParaRPr kumimoji="1" lang="ja-JP" altLang="en-US"/>
          </a:p>
        </p:txBody>
      </p:sp>
    </p:spTree>
    <p:extLst>
      <p:ext uri="{BB962C8B-B14F-4D97-AF65-F5344CB8AC3E}">
        <p14:creationId xmlns:p14="http://schemas.microsoft.com/office/powerpoint/2010/main" val="3761105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a:t>マルチプラットフォームとはつまり，複数の</a:t>
            </a:r>
            <a:r>
              <a:rPr kumimoji="1" lang="en-US" altLang="ja-JP" dirty="0"/>
              <a:t>SNS</a:t>
            </a:r>
            <a:r>
              <a:rPr kumimoji="1" lang="ja-JP" altLang="en-US"/>
              <a:t>で同じシステムを利用できること</a:t>
            </a:r>
            <a:endParaRPr kumimoji="1" lang="en-US" altLang="ja-JP" dirty="0"/>
          </a:p>
          <a:p>
            <a:r>
              <a:rPr kumimoji="1" lang="ja-JP" altLang="en-US"/>
              <a:t>ミームの</a:t>
            </a:r>
            <a:br>
              <a:rPr kumimoji="1" lang="en-US" altLang="ja-JP" dirty="0"/>
            </a:br>
            <a:endParaRPr kumimoji="1" lang="en-US" altLang="ja-JP" dirty="0"/>
          </a:p>
          <a:p>
            <a:endParaRPr kumimoji="1" lang="ja-JP" altLang="en-US"/>
          </a:p>
        </p:txBody>
      </p:sp>
      <p:sp>
        <p:nvSpPr>
          <p:cNvPr id="4" name="スライド番号プレースホルダー 3"/>
          <p:cNvSpPr>
            <a:spLocks noGrp="1"/>
          </p:cNvSpPr>
          <p:nvPr>
            <p:ph type="sldNum" sz="quarter" idx="5"/>
          </p:nvPr>
        </p:nvSpPr>
        <p:spPr/>
        <p:txBody>
          <a:bodyPr/>
          <a:lstStyle/>
          <a:p>
            <a:fld id="{AA6E0FF4-7BB0-5443-A8EE-CF578D6111BF}" type="slidenum">
              <a:rPr kumimoji="1" lang="ja-JP" altLang="en-US" smtClean="0"/>
              <a:t>3</a:t>
            </a:fld>
            <a:endParaRPr kumimoji="1" lang="ja-JP" altLang="en-US"/>
          </a:p>
        </p:txBody>
      </p:sp>
    </p:spTree>
    <p:extLst>
      <p:ext uri="{BB962C8B-B14F-4D97-AF65-F5344CB8AC3E}">
        <p14:creationId xmlns:p14="http://schemas.microsoft.com/office/powerpoint/2010/main" val="194515275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lang="ja-JP" altLang="en-US"/>
              <a:t>ミーム</a:t>
            </a:r>
            <a:r>
              <a:rPr lang="ja-JP" altLang="en-US" dirty="0"/>
              <a:t>の拡散には多くのプラットフォームがある</a:t>
            </a:r>
            <a:endParaRPr lang="en-US" altLang="ja-JP" dirty="0"/>
          </a:p>
          <a:p>
            <a:r>
              <a:rPr lang="ja-JP" altLang="en-US" dirty="0">
                <a:effectLst/>
              </a:rPr>
              <a:t>多くはクローズなコミュニティ</a:t>
            </a:r>
            <a:r>
              <a:rPr lang="en-US" altLang="ja-JP" dirty="0">
                <a:effectLst/>
              </a:rPr>
              <a:t>(Facebook), </a:t>
            </a:r>
            <a:r>
              <a:rPr kumimoji="1" lang="ja-JP" altLang="en-US" sz="1200" b="0" i="0" kern="1200">
                <a:solidFill>
                  <a:schemeClr val="tx1"/>
                </a:solidFill>
                <a:effectLst/>
                <a:latin typeface="+mn-lt"/>
                <a:ea typeface="+mn-ea"/>
                <a:cs typeface="+mn-cs"/>
              </a:rPr>
              <a:t>静的</a:t>
            </a:r>
            <a:r>
              <a:rPr kumimoji="1" lang="ja-JP" altLang="en-US" sz="1200" b="0" i="0" kern="1200" dirty="0">
                <a:solidFill>
                  <a:schemeClr val="tx1"/>
                </a:solidFill>
                <a:effectLst/>
                <a:latin typeface="+mn-lt"/>
                <a:ea typeface="+mn-ea"/>
                <a:cs typeface="+mn-cs"/>
              </a:rPr>
              <a:t>画像を元にしていない</a:t>
            </a:r>
            <a:r>
              <a:rPr kumimoji="1" lang="en-US" altLang="ja-JP" sz="1200" b="0" i="0" kern="1200" dirty="0">
                <a:solidFill>
                  <a:schemeClr val="tx1"/>
                </a:solidFill>
                <a:effectLst/>
                <a:latin typeface="+mn-lt"/>
                <a:ea typeface="+mn-ea"/>
                <a:cs typeface="+mn-cs"/>
              </a:rPr>
              <a:t>(</a:t>
            </a:r>
            <a:r>
              <a:rPr kumimoji="1" lang="en-US" altLang="ja-JP" sz="1200" b="0" i="0" kern="1200" dirty="0" err="1">
                <a:solidFill>
                  <a:schemeClr val="tx1"/>
                </a:solidFill>
                <a:effectLst/>
                <a:latin typeface="+mn-lt"/>
                <a:ea typeface="+mn-ea"/>
                <a:cs typeface="+mn-cs"/>
              </a:rPr>
              <a:t>Youtube</a:t>
            </a:r>
            <a:r>
              <a:rPr kumimoji="1" lang="en-US" altLang="ja-JP" sz="1200" b="0" i="0" kern="1200" dirty="0">
                <a:solidFill>
                  <a:schemeClr val="tx1"/>
                </a:solidFill>
                <a:effectLst/>
                <a:latin typeface="+mn-lt"/>
                <a:ea typeface="+mn-ea"/>
                <a:cs typeface="+mn-cs"/>
              </a:rPr>
              <a:t>, </a:t>
            </a:r>
            <a:r>
              <a:rPr kumimoji="1" lang="en-US" altLang="ja-JP" sz="1200" b="0" i="0" kern="1200" dirty="0" err="1">
                <a:solidFill>
                  <a:schemeClr val="tx1"/>
                </a:solidFill>
                <a:effectLst/>
                <a:latin typeface="+mn-lt"/>
                <a:ea typeface="+mn-ea"/>
                <a:cs typeface="+mn-cs"/>
              </a:rPr>
              <a:t>Giphy</a:t>
            </a:r>
            <a:r>
              <a:rPr kumimoji="1" lang="en-US" altLang="ja-JP" sz="1200" b="0" i="0" kern="1200" dirty="0">
                <a:solidFill>
                  <a:schemeClr val="tx1"/>
                </a:solidFill>
                <a:effectLst/>
                <a:latin typeface="+mn-lt"/>
                <a:ea typeface="+mn-ea"/>
                <a:cs typeface="+mn-cs"/>
              </a:rPr>
              <a:t>), </a:t>
            </a:r>
            <a:r>
              <a:rPr lang="ja-JP" altLang="en-US">
                <a:effectLst/>
              </a:rPr>
              <a:t>今回</a:t>
            </a:r>
            <a:r>
              <a:rPr lang="ja-JP" altLang="en-US" dirty="0">
                <a:effectLst/>
              </a:rPr>
              <a:t>はオープンで静的画像をミームとして扱っているところを</a:t>
            </a:r>
            <a:r>
              <a:rPr lang="ja-JP" altLang="en-US">
                <a:effectLst/>
              </a:rPr>
              <a:t>調べます．</a:t>
            </a:r>
            <a:endParaRPr kumimoji="1" lang="en-US" altLang="ja-JP" sz="1200" b="0" i="0" kern="1200" dirty="0">
              <a:solidFill>
                <a:schemeClr val="tx1"/>
              </a:solidFill>
              <a:effectLst/>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r>
              <a:rPr lang="ja-JP" altLang="en-US" dirty="0"/>
              <a:t>ただし</a:t>
            </a:r>
            <a:r>
              <a:rPr lang="en-US" altLang="ja-JP" dirty="0"/>
              <a:t>Gab</a:t>
            </a:r>
            <a:r>
              <a:rPr lang="ja-JP" altLang="en-US" dirty="0"/>
              <a:t>に関しては</a:t>
            </a:r>
            <a:r>
              <a:rPr lang="en-US" altLang="ja-JP" dirty="0"/>
              <a:t>2016</a:t>
            </a:r>
            <a:r>
              <a:rPr lang="ja-JP" altLang="en-US" dirty="0"/>
              <a:t>年</a:t>
            </a:r>
            <a:r>
              <a:rPr lang="en-US" altLang="ja-JP" dirty="0"/>
              <a:t>8</a:t>
            </a:r>
            <a:r>
              <a:rPr lang="ja-JP" altLang="en-US" dirty="0"/>
              <a:t>月から始まったサービスなので，</a:t>
            </a:r>
            <a:r>
              <a:rPr lang="en-US" altLang="ja-JP" dirty="0"/>
              <a:t>2016</a:t>
            </a:r>
            <a:r>
              <a:rPr lang="ja-JP" altLang="en-US" dirty="0"/>
              <a:t>年</a:t>
            </a:r>
            <a:r>
              <a:rPr lang="en-US" altLang="ja-JP" dirty="0"/>
              <a:t>8</a:t>
            </a:r>
            <a:r>
              <a:rPr lang="ja-JP" altLang="en-US" dirty="0"/>
              <a:t>月</a:t>
            </a:r>
            <a:r>
              <a:rPr lang="en-US" altLang="ja-JP" dirty="0"/>
              <a:t>10</a:t>
            </a:r>
            <a:r>
              <a:rPr lang="ja-JP" altLang="en-US" dirty="0"/>
              <a:t>日から</a:t>
            </a:r>
            <a:r>
              <a:rPr lang="en-US" altLang="ja-JP" dirty="0"/>
              <a:t>2017</a:t>
            </a:r>
            <a:r>
              <a:rPr lang="ja-JP" altLang="en-US" dirty="0"/>
              <a:t>年</a:t>
            </a:r>
            <a:r>
              <a:rPr lang="en-US" altLang="ja-JP" dirty="0"/>
              <a:t>7</a:t>
            </a:r>
            <a:r>
              <a:rPr lang="ja-JP" altLang="en-US" dirty="0"/>
              <a:t>月</a:t>
            </a:r>
            <a:r>
              <a:rPr lang="en-US" altLang="ja-JP" dirty="0"/>
              <a:t>31</a:t>
            </a:r>
            <a:r>
              <a:rPr lang="ja-JP" altLang="en-US" dirty="0"/>
              <a:t>日のデータ</a:t>
            </a:r>
            <a:r>
              <a:rPr lang="ja-JP" altLang="en-US"/>
              <a:t>を利用します</a:t>
            </a:r>
            <a:endParaRPr lang="en-US" altLang="ja-JP" dirty="0"/>
          </a:p>
          <a:p>
            <a:endParaRPr kumimoji="1" lang="en-US" altLang="ja-JP" sz="1200" b="0" i="0" kern="1200" dirty="0">
              <a:solidFill>
                <a:schemeClr val="tx1"/>
              </a:solidFill>
              <a:effectLst/>
              <a:latin typeface="+mn-lt"/>
              <a:ea typeface="+mn-ea"/>
              <a:cs typeface="+mn-cs"/>
            </a:endParaRPr>
          </a:p>
        </p:txBody>
      </p:sp>
      <p:sp>
        <p:nvSpPr>
          <p:cNvPr id="4" name="スライド番号プレースホルダー 3"/>
          <p:cNvSpPr>
            <a:spLocks noGrp="1"/>
          </p:cNvSpPr>
          <p:nvPr>
            <p:ph type="sldNum" sz="quarter" idx="10"/>
          </p:nvPr>
        </p:nvSpPr>
        <p:spPr/>
        <p:txBody>
          <a:bodyPr/>
          <a:lstStyle/>
          <a:p>
            <a:fld id="{AA6E0FF4-7BB0-5443-A8EE-CF578D6111BF}" type="slidenum">
              <a:rPr kumimoji="1" lang="ja-JP" altLang="en-US" smtClean="0"/>
              <a:t>4</a:t>
            </a:fld>
            <a:endParaRPr kumimoji="1" lang="ja-JP" altLang="en-US"/>
          </a:p>
        </p:txBody>
      </p:sp>
    </p:spTree>
    <p:extLst>
      <p:ext uri="{BB962C8B-B14F-4D97-AF65-F5344CB8AC3E}">
        <p14:creationId xmlns:p14="http://schemas.microsoft.com/office/powerpoint/2010/main" val="44904481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kumimoji="1" lang="en-US" altLang="ja-JP" sz="1200" b="0" i="0" kern="1200" dirty="0">
                <a:solidFill>
                  <a:schemeClr val="tx1"/>
                </a:solidFill>
                <a:effectLst/>
                <a:latin typeface="+mn-lt"/>
                <a:ea typeface="+mn-ea"/>
                <a:cs typeface="+mn-cs"/>
              </a:rPr>
              <a:t>KYM</a:t>
            </a:r>
            <a:r>
              <a:rPr kumimoji="1" lang="ja-JP" altLang="en-US" sz="1200" b="0" i="0" kern="1200" dirty="0">
                <a:solidFill>
                  <a:schemeClr val="tx1"/>
                </a:solidFill>
                <a:effectLst/>
                <a:latin typeface="+mn-lt"/>
                <a:ea typeface="+mn-ea"/>
                <a:cs typeface="+mn-cs"/>
              </a:rPr>
              <a:t>のデータは</a:t>
            </a:r>
            <a:r>
              <a:rPr kumimoji="1" lang="en-US" altLang="ja-JP" sz="1200" b="0" i="0" kern="1200" dirty="0">
                <a:solidFill>
                  <a:schemeClr val="tx1"/>
                </a:solidFill>
                <a:effectLst/>
                <a:latin typeface="+mn-lt"/>
                <a:ea typeface="+mn-ea"/>
                <a:cs typeface="+mn-cs"/>
              </a:rPr>
              <a:t>2017</a:t>
            </a:r>
            <a:r>
              <a:rPr kumimoji="1" lang="ja-JP" altLang="en-US" sz="1200" b="0" i="0" kern="1200" dirty="0">
                <a:solidFill>
                  <a:schemeClr val="tx1"/>
                </a:solidFill>
                <a:effectLst/>
                <a:latin typeface="+mn-lt"/>
                <a:ea typeface="+mn-ea"/>
                <a:cs typeface="+mn-cs"/>
              </a:rPr>
              <a:t>年の</a:t>
            </a:r>
            <a:r>
              <a:rPr kumimoji="1" lang="en-US" altLang="ja-JP" sz="1200" b="0" i="0" kern="1200" dirty="0">
                <a:solidFill>
                  <a:schemeClr val="tx1"/>
                </a:solidFill>
                <a:effectLst/>
                <a:latin typeface="+mn-lt"/>
                <a:ea typeface="+mn-ea"/>
                <a:cs typeface="+mn-cs"/>
              </a:rPr>
              <a:t>10</a:t>
            </a:r>
            <a:r>
              <a:rPr kumimoji="1" lang="ja-JP" altLang="en-US" sz="1200" b="0" i="0" kern="1200" dirty="0">
                <a:solidFill>
                  <a:schemeClr val="tx1"/>
                </a:solidFill>
                <a:effectLst/>
                <a:latin typeface="+mn-lt"/>
                <a:ea typeface="+mn-ea"/>
                <a:cs typeface="+mn-cs"/>
              </a:rPr>
              <a:t>月</a:t>
            </a:r>
            <a:r>
              <a:rPr kumimoji="1" lang="en-US" altLang="ja-JP" sz="1200" b="0" i="0" kern="1200" dirty="0">
                <a:solidFill>
                  <a:schemeClr val="tx1"/>
                </a:solidFill>
                <a:effectLst/>
                <a:latin typeface="+mn-lt"/>
                <a:ea typeface="+mn-ea"/>
                <a:cs typeface="+mn-cs"/>
              </a:rPr>
              <a:t>-12</a:t>
            </a:r>
            <a:r>
              <a:rPr kumimoji="1" lang="ja-JP" altLang="en-US" sz="1200" b="0" i="0" kern="1200" dirty="0">
                <a:solidFill>
                  <a:schemeClr val="tx1"/>
                </a:solidFill>
                <a:effectLst/>
                <a:latin typeface="+mn-lt"/>
                <a:ea typeface="+mn-ea"/>
                <a:cs typeface="+mn-cs"/>
              </a:rPr>
              <a:t>月でクローリングしてとって</a:t>
            </a:r>
            <a:r>
              <a:rPr kumimoji="1" lang="ja-JP" altLang="en-US" sz="1200" b="0" i="0" kern="1200">
                <a:solidFill>
                  <a:schemeClr val="tx1"/>
                </a:solidFill>
                <a:effectLst/>
                <a:latin typeface="+mn-lt"/>
                <a:ea typeface="+mn-ea"/>
                <a:cs typeface="+mn-cs"/>
              </a:rPr>
              <a:t>きたもの</a:t>
            </a:r>
            <a:endParaRPr kumimoji="1" lang="en-US" altLang="ja-JP" sz="1200" b="0" i="0" kern="1200" dirty="0">
              <a:solidFill>
                <a:schemeClr val="tx1"/>
              </a:solidFill>
              <a:effectLst/>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sz="1200" b="0" i="0" kern="1200" dirty="0">
              <a:solidFill>
                <a:schemeClr val="tx1"/>
              </a:solidFill>
              <a:effectLst/>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r>
              <a:rPr kumimoji="1" lang="en-US" altLang="ja-JP" sz="1200" b="0" i="0" kern="1200" dirty="0">
                <a:solidFill>
                  <a:schemeClr val="tx1"/>
                </a:solidFill>
                <a:effectLst/>
                <a:latin typeface="+mn-lt"/>
                <a:ea typeface="+mn-ea"/>
                <a:cs typeface="+mn-cs"/>
              </a:rPr>
              <a:t>(</a:t>
            </a:r>
            <a:r>
              <a:rPr kumimoji="1" lang="ja-JP" altLang="en-US" sz="1200" b="0" i="0" kern="1200">
                <a:solidFill>
                  <a:schemeClr val="tx1"/>
                </a:solidFill>
                <a:effectLst/>
                <a:latin typeface="+mn-lt"/>
                <a:ea typeface="+mn-ea"/>
                <a:cs typeface="+mn-cs"/>
              </a:rPr>
              <a:t>下</a:t>
            </a:r>
            <a:r>
              <a:rPr kumimoji="1" lang="ja-JP" altLang="en-US" sz="1200" b="0" i="0" kern="1200" dirty="0">
                <a:solidFill>
                  <a:schemeClr val="tx1"/>
                </a:solidFill>
                <a:effectLst/>
                <a:latin typeface="+mn-lt"/>
                <a:ea typeface="+mn-ea"/>
                <a:cs typeface="+mn-cs"/>
              </a:rPr>
              <a:t>の表はデータセットの内訳についてです．</a:t>
            </a:r>
            <a:endParaRPr kumimoji="1" lang="en-US" altLang="ja-JP" sz="1200" b="0" i="0" kern="1200" dirty="0">
              <a:solidFill>
                <a:schemeClr val="tx1"/>
              </a:solidFill>
              <a:effectLst/>
              <a:latin typeface="+mn-lt"/>
              <a:ea typeface="+mn-ea"/>
              <a:cs typeface="+mn-cs"/>
            </a:endParaRPr>
          </a:p>
          <a:p>
            <a:r>
              <a:rPr kumimoji="1" lang="ja-JP" altLang="en-US" sz="1200" b="0" i="0" kern="1200" dirty="0">
                <a:solidFill>
                  <a:schemeClr val="tx1"/>
                </a:solidFill>
                <a:effectLst/>
                <a:latin typeface="+mn-lt"/>
                <a:ea typeface="+mn-ea"/>
                <a:cs typeface="+mn-cs"/>
              </a:rPr>
              <a:t>画像数が画像付き投稿数より少ないのは同じ画像の</a:t>
            </a:r>
            <a:r>
              <a:rPr kumimoji="1" lang="en-US" altLang="ja-JP" sz="1200" b="0" i="0" kern="1200" dirty="0">
                <a:solidFill>
                  <a:schemeClr val="tx1"/>
                </a:solidFill>
                <a:effectLst/>
                <a:latin typeface="+mn-lt"/>
                <a:ea typeface="+mn-ea"/>
                <a:cs typeface="+mn-cs"/>
              </a:rPr>
              <a:t>URL</a:t>
            </a:r>
            <a:r>
              <a:rPr kumimoji="1" lang="ja-JP" altLang="en-US" sz="1200" b="0" i="0" kern="1200" dirty="0">
                <a:solidFill>
                  <a:schemeClr val="tx1"/>
                </a:solidFill>
                <a:effectLst/>
                <a:latin typeface="+mn-lt"/>
                <a:ea typeface="+mn-ea"/>
                <a:cs typeface="+mn-cs"/>
              </a:rPr>
              <a:t>を再利用していたり</a:t>
            </a:r>
            <a:r>
              <a:rPr kumimoji="1" lang="ja-JP" altLang="en-US" sz="1200" b="0" i="0" kern="1200">
                <a:solidFill>
                  <a:schemeClr val="tx1"/>
                </a:solidFill>
                <a:effectLst/>
                <a:latin typeface="+mn-lt"/>
                <a:ea typeface="+mn-ea"/>
                <a:cs typeface="+mn-cs"/>
              </a:rPr>
              <a:t>するから</a:t>
            </a:r>
            <a:endParaRPr kumimoji="1" lang="en-US" altLang="ja-JP" sz="1200" b="0" i="0" kern="1200" dirty="0">
              <a:solidFill>
                <a:schemeClr val="tx1"/>
              </a:solidFill>
              <a:effectLst/>
              <a:latin typeface="+mn-lt"/>
              <a:ea typeface="+mn-ea"/>
              <a:cs typeface="+mn-cs"/>
            </a:endParaRPr>
          </a:p>
          <a:p>
            <a:r>
              <a:rPr kumimoji="1" lang="en-US" altLang="ja-JP" sz="1200" b="0" i="0" kern="1200" dirty="0">
                <a:solidFill>
                  <a:schemeClr val="tx1"/>
                </a:solidFill>
                <a:effectLst/>
                <a:latin typeface="+mn-lt"/>
                <a:ea typeface="+mn-ea"/>
                <a:cs typeface="+mn-cs"/>
              </a:rPr>
              <a:t>KYM</a:t>
            </a:r>
            <a:r>
              <a:rPr kumimoji="1" lang="ja-JP" altLang="en-US" sz="1200" b="0" i="0" kern="1200" dirty="0">
                <a:solidFill>
                  <a:schemeClr val="tx1"/>
                </a:solidFill>
                <a:effectLst/>
                <a:latin typeface="+mn-lt"/>
                <a:ea typeface="+mn-ea"/>
                <a:cs typeface="+mn-cs"/>
              </a:rPr>
              <a:t>に注目すると，全ての投稿に画像がついているのですが．</a:t>
            </a:r>
            <a:endParaRPr kumimoji="1" lang="en-US" altLang="ja-JP" sz="1200" b="0" i="0" kern="1200" dirty="0">
              <a:solidFill>
                <a:schemeClr val="tx1"/>
              </a:solidFill>
              <a:effectLst/>
              <a:latin typeface="+mn-lt"/>
              <a:ea typeface="+mn-ea"/>
              <a:cs typeface="+mn-cs"/>
            </a:endParaRPr>
          </a:p>
          <a:p>
            <a:r>
              <a:rPr kumimoji="1" lang="en-US" altLang="ja-JP" sz="1200" b="0" i="0" kern="1200" dirty="0">
                <a:solidFill>
                  <a:schemeClr val="tx1"/>
                </a:solidFill>
                <a:effectLst/>
                <a:latin typeface="+mn-lt"/>
                <a:ea typeface="+mn-ea"/>
                <a:cs typeface="+mn-cs"/>
              </a:rPr>
              <a:t>KYM</a:t>
            </a:r>
            <a:r>
              <a:rPr kumimoji="1" lang="ja-JP" altLang="en-US" sz="1200" b="0" i="0" kern="1200" dirty="0">
                <a:solidFill>
                  <a:schemeClr val="tx1"/>
                </a:solidFill>
                <a:effectLst/>
                <a:latin typeface="+mn-lt"/>
                <a:ea typeface="+mn-ea"/>
                <a:cs typeface="+mn-cs"/>
              </a:rPr>
              <a:t>の画像数が多いのは</a:t>
            </a:r>
            <a:r>
              <a:rPr kumimoji="1" lang="en-US" altLang="ja-JP" sz="1200" b="0" i="0" kern="1200" dirty="0">
                <a:solidFill>
                  <a:schemeClr val="tx1"/>
                </a:solidFill>
                <a:effectLst/>
                <a:latin typeface="+mn-lt"/>
                <a:ea typeface="+mn-ea"/>
                <a:cs typeface="+mn-cs"/>
              </a:rPr>
              <a:t>1</a:t>
            </a:r>
            <a:r>
              <a:rPr kumimoji="1" lang="ja-JP" altLang="en-US" sz="1200" b="0" i="0" kern="1200" dirty="0">
                <a:solidFill>
                  <a:schemeClr val="tx1"/>
                </a:solidFill>
                <a:effectLst/>
                <a:latin typeface="+mn-lt"/>
                <a:ea typeface="+mn-ea"/>
                <a:cs typeface="+mn-cs"/>
              </a:rPr>
              <a:t>投稿にイメージギャラリを保持しているから複数の画像が含まれて</a:t>
            </a:r>
            <a:r>
              <a:rPr kumimoji="1" lang="ja-JP" altLang="en-US" sz="1200" b="0" i="0" kern="1200">
                <a:solidFill>
                  <a:schemeClr val="tx1"/>
                </a:solidFill>
                <a:effectLst/>
                <a:latin typeface="+mn-lt"/>
                <a:ea typeface="+mn-ea"/>
                <a:cs typeface="+mn-cs"/>
              </a:rPr>
              <a:t>いるから</a:t>
            </a:r>
            <a:r>
              <a:rPr kumimoji="1" lang="en-US" altLang="ja-JP" sz="1200" b="0" i="0" kern="1200" dirty="0">
                <a:solidFill>
                  <a:schemeClr val="tx1"/>
                </a:solidFill>
                <a:effectLst/>
                <a:latin typeface="+mn-lt"/>
                <a:ea typeface="+mn-ea"/>
                <a:cs typeface="+mn-cs"/>
              </a:rPr>
              <a:t>)</a:t>
            </a:r>
          </a:p>
          <a:p>
            <a:endParaRPr kumimoji="1" lang="en-US" altLang="ja-JP" sz="1200" b="0" i="0" kern="1200" dirty="0">
              <a:solidFill>
                <a:schemeClr val="tx1"/>
              </a:solidFill>
              <a:effectLst/>
              <a:latin typeface="+mn-lt"/>
              <a:ea typeface="+mn-ea"/>
              <a:cs typeface="+mn-cs"/>
            </a:endParaRPr>
          </a:p>
          <a:p>
            <a:endParaRPr kumimoji="1" lang="en-US" altLang="ja-JP" sz="1200" b="0" i="0" kern="1200" dirty="0">
              <a:solidFill>
                <a:schemeClr val="tx1"/>
              </a:solidFill>
              <a:effectLst/>
              <a:latin typeface="+mn-lt"/>
              <a:ea typeface="+mn-ea"/>
              <a:cs typeface="+mn-cs"/>
            </a:endParaRPr>
          </a:p>
          <a:p>
            <a:endParaRPr kumimoji="1" lang="en-US" altLang="ja-JP" sz="1200" b="0" i="0" kern="1200" dirty="0">
              <a:solidFill>
                <a:schemeClr val="tx1"/>
              </a:solidFill>
              <a:effectLst/>
              <a:latin typeface="+mn-lt"/>
              <a:ea typeface="+mn-ea"/>
              <a:cs typeface="+mn-cs"/>
            </a:endParaRPr>
          </a:p>
        </p:txBody>
      </p:sp>
      <p:sp>
        <p:nvSpPr>
          <p:cNvPr id="4" name="スライド番号プレースホルダー 3"/>
          <p:cNvSpPr>
            <a:spLocks noGrp="1"/>
          </p:cNvSpPr>
          <p:nvPr>
            <p:ph type="sldNum" sz="quarter" idx="10"/>
          </p:nvPr>
        </p:nvSpPr>
        <p:spPr/>
        <p:txBody>
          <a:bodyPr/>
          <a:lstStyle/>
          <a:p>
            <a:fld id="{AA6E0FF4-7BB0-5443-A8EE-CF578D6111BF}" type="slidenum">
              <a:rPr kumimoji="1" lang="ja-JP" altLang="en-US" smtClean="0"/>
              <a:t>5</a:t>
            </a:fld>
            <a:endParaRPr kumimoji="1" lang="ja-JP" altLang="en-US"/>
          </a:p>
        </p:txBody>
      </p:sp>
    </p:spTree>
    <p:extLst>
      <p:ext uri="{BB962C8B-B14F-4D97-AF65-F5344CB8AC3E}">
        <p14:creationId xmlns:p14="http://schemas.microsoft.com/office/powerpoint/2010/main" val="341365562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AA6E0FF4-7BB0-5443-A8EE-CF578D6111BF}" type="slidenum">
              <a:rPr kumimoji="1" lang="ja-JP" altLang="en-US" smtClean="0"/>
              <a:t>6</a:t>
            </a:fld>
            <a:endParaRPr kumimoji="1" lang="ja-JP" altLang="en-US"/>
          </a:p>
        </p:txBody>
      </p:sp>
    </p:spTree>
    <p:extLst>
      <p:ext uri="{BB962C8B-B14F-4D97-AF65-F5344CB8AC3E}">
        <p14:creationId xmlns:p14="http://schemas.microsoft.com/office/powerpoint/2010/main" val="29479532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a:t>画像はクラスタの可視化とそれぞれのクラスタの</a:t>
            </a:r>
            <a:r>
              <a:rPr kumimoji="1" lang="en-US" altLang="ja-JP" dirty="0"/>
              <a:t>Medoid</a:t>
            </a:r>
            <a:r>
              <a:rPr kumimoji="1" lang="ja-JP" altLang="en-US"/>
              <a:t>と注釈を示しています</a:t>
            </a:r>
            <a:endParaRPr kumimoji="1" lang="en-US" altLang="ja-JP" dirty="0"/>
          </a:p>
          <a:p>
            <a:endParaRPr kumimoji="1" lang="en-US" altLang="ja-JP" dirty="0"/>
          </a:p>
          <a:p>
            <a:r>
              <a:rPr kumimoji="1" lang="ja-JP" altLang="en-US"/>
              <a:t>ちなみにこの赤が人種差別的なもの</a:t>
            </a:r>
            <a:endParaRPr kumimoji="1" lang="en-US" altLang="ja-JP" dirty="0"/>
          </a:p>
          <a:p>
            <a:r>
              <a:rPr kumimoji="1" lang="ja-JP" altLang="en-US"/>
              <a:t>緑が政治的なものを示しています</a:t>
            </a:r>
            <a:endParaRPr kumimoji="1" lang="en-US" altLang="ja-JP" dirty="0"/>
          </a:p>
          <a:p>
            <a:endParaRPr kumimoji="1" lang="ja-JP" altLang="en-US"/>
          </a:p>
        </p:txBody>
      </p:sp>
      <p:sp>
        <p:nvSpPr>
          <p:cNvPr id="4" name="スライド番号プレースホルダー 3"/>
          <p:cNvSpPr>
            <a:spLocks noGrp="1"/>
          </p:cNvSpPr>
          <p:nvPr>
            <p:ph type="sldNum" sz="quarter" idx="5"/>
          </p:nvPr>
        </p:nvSpPr>
        <p:spPr/>
        <p:txBody>
          <a:bodyPr/>
          <a:lstStyle/>
          <a:p>
            <a:fld id="{AA6E0FF4-7BB0-5443-A8EE-CF578D6111BF}" type="slidenum">
              <a:rPr kumimoji="1" lang="ja-JP" altLang="en-US" smtClean="0"/>
              <a:t>7</a:t>
            </a:fld>
            <a:endParaRPr kumimoji="1" lang="ja-JP" altLang="en-US"/>
          </a:p>
        </p:txBody>
      </p:sp>
    </p:spTree>
    <p:extLst>
      <p:ext uri="{BB962C8B-B14F-4D97-AF65-F5344CB8AC3E}">
        <p14:creationId xmlns:p14="http://schemas.microsoft.com/office/powerpoint/2010/main" val="98815842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dirty="0"/>
              <a:t>’antisemitism’</a:t>
            </a:r>
            <a:r>
              <a:rPr kumimoji="1" lang="ja-JP" altLang="en-US"/>
              <a:t>は反ユダヤ主義という意味</a:t>
            </a:r>
            <a:endParaRPr kumimoji="1" lang="en-US" altLang="ja-JP" dirty="0"/>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a:t>画像の赤が人種差別的ミーム</a:t>
            </a:r>
            <a:r>
              <a:rPr kumimoji="1" lang="en-US" altLang="ja-JP" dirty="0"/>
              <a:t>, </a:t>
            </a:r>
            <a:r>
              <a:rPr kumimoji="1" lang="ja-JP" altLang="en-US"/>
              <a:t>黄色が政治的なミーム</a:t>
            </a:r>
            <a:endParaRPr kumimoji="1" lang="en-US" altLang="ja-JP" dirty="0"/>
          </a:p>
        </p:txBody>
      </p:sp>
      <p:sp>
        <p:nvSpPr>
          <p:cNvPr id="4" name="スライド番号プレースホルダー 3"/>
          <p:cNvSpPr>
            <a:spLocks noGrp="1"/>
          </p:cNvSpPr>
          <p:nvPr>
            <p:ph type="sldNum" sz="quarter" idx="5"/>
          </p:nvPr>
        </p:nvSpPr>
        <p:spPr/>
        <p:txBody>
          <a:bodyPr/>
          <a:lstStyle/>
          <a:p>
            <a:fld id="{AA6E0FF4-7BB0-5443-A8EE-CF578D6111BF}" type="slidenum">
              <a:rPr kumimoji="1" lang="ja-JP" altLang="en-US" smtClean="0"/>
              <a:t>8</a:t>
            </a:fld>
            <a:endParaRPr kumimoji="1" lang="ja-JP" altLang="en-US"/>
          </a:p>
        </p:txBody>
      </p:sp>
    </p:spTree>
    <p:extLst>
      <p:ext uri="{BB962C8B-B14F-4D97-AF65-F5344CB8AC3E}">
        <p14:creationId xmlns:p14="http://schemas.microsoft.com/office/powerpoint/2010/main" val="108967304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a:t>時間的側面からの分析です</a:t>
            </a:r>
            <a:endParaRPr kumimoji="1" lang="en-US" altLang="ja-JP" dirty="0"/>
          </a:p>
          <a:p>
            <a:endParaRPr kumimoji="1" lang="en-US" altLang="ja-JP"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ja-JP" dirty="0"/>
              <a:t>Gab</a:t>
            </a:r>
            <a:r>
              <a:rPr lang="ja-JP" altLang="en-US"/>
              <a:t>の増加は</a:t>
            </a:r>
            <a:r>
              <a:rPr lang="en-US" altLang="ja-JP" dirty="0"/>
              <a:t>2016</a:t>
            </a:r>
            <a:r>
              <a:rPr lang="ja-JP" altLang="en-US"/>
              <a:t>年にサービスが始まったことから，</a:t>
            </a:r>
            <a:r>
              <a:rPr lang="en-US" altLang="ja-JP" dirty="0"/>
              <a:t>2017</a:t>
            </a:r>
            <a:r>
              <a:rPr lang="ja-JP" altLang="en-US"/>
              <a:t>年に徐々に悪意をつぶやくものとして普及していった結果だと思われます．</a:t>
            </a:r>
            <a:endParaRPr lang="en-US" altLang="ja-JP" dirty="0"/>
          </a:p>
          <a:p>
            <a:endParaRPr kumimoji="1" lang="ja-JP" altLang="en-US"/>
          </a:p>
        </p:txBody>
      </p:sp>
      <p:sp>
        <p:nvSpPr>
          <p:cNvPr id="4" name="スライド番号プレースホルダー 3"/>
          <p:cNvSpPr>
            <a:spLocks noGrp="1"/>
          </p:cNvSpPr>
          <p:nvPr>
            <p:ph type="sldNum" sz="quarter" idx="5"/>
          </p:nvPr>
        </p:nvSpPr>
        <p:spPr/>
        <p:txBody>
          <a:bodyPr/>
          <a:lstStyle/>
          <a:p>
            <a:fld id="{AA6E0FF4-7BB0-5443-A8EE-CF578D6111BF}" type="slidenum">
              <a:rPr kumimoji="1" lang="ja-JP" altLang="en-US" smtClean="0"/>
              <a:t>9</a:t>
            </a:fld>
            <a:endParaRPr kumimoji="1" lang="ja-JP" altLang="en-US"/>
          </a:p>
        </p:txBody>
      </p:sp>
    </p:spTree>
    <p:extLst>
      <p:ext uri="{BB962C8B-B14F-4D97-AF65-F5344CB8AC3E}">
        <p14:creationId xmlns:p14="http://schemas.microsoft.com/office/powerpoint/2010/main" val="329175795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a:t>　ミームの拡散がどこに起因するものかを調べるのにホークス過程を調べます</a:t>
            </a: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r>
              <a:rPr kumimoji="1" lang="en-US" altLang="ja-JP" dirty="0"/>
              <a:t>#</a:t>
            </a:r>
            <a:r>
              <a:rPr kumimoji="1" lang="ja-JP" altLang="en-US"/>
              <a:t>説明</a:t>
            </a:r>
            <a:endParaRPr kumimoji="1" lang="en-US" altLang="ja-JP" dirty="0"/>
          </a:p>
          <a:p>
            <a:pPr marL="228600" marR="0" indent="-228600" algn="l" defTabSz="914400" rtl="0" eaLnBrk="1" fontAlgn="auto" latinLnBrk="0" hangingPunct="1">
              <a:lnSpc>
                <a:spcPct val="100000"/>
              </a:lnSpc>
              <a:spcBef>
                <a:spcPts val="0"/>
              </a:spcBef>
              <a:spcAft>
                <a:spcPts val="0"/>
              </a:spcAft>
              <a:buClrTx/>
              <a:buSzTx/>
              <a:buFontTx/>
              <a:buAutoNum type="arabicPeriod"/>
              <a:tabLst/>
              <a:defRPr/>
            </a:pPr>
            <a:r>
              <a:rPr kumimoji="1" lang="ja-JP" altLang="en-US"/>
              <a:t>事象の発生を縦の棒，過程を</a:t>
            </a:r>
            <a:r>
              <a:rPr kumimoji="1" lang="en-US" altLang="ja-JP" dirty="0"/>
              <a:t>A,B,C</a:t>
            </a:r>
            <a:r>
              <a:rPr kumimoji="1" lang="ja-JP" altLang="en-US"/>
              <a:t>で表しています．</a:t>
            </a:r>
            <a:endParaRPr kumimoji="1" lang="en-US" altLang="ja-JP" dirty="0"/>
          </a:p>
          <a:p>
            <a:pPr marL="228600" marR="0" indent="-228600" algn="l" defTabSz="914400" rtl="0" eaLnBrk="1" fontAlgn="auto" latinLnBrk="0" hangingPunct="1">
              <a:lnSpc>
                <a:spcPct val="100000"/>
              </a:lnSpc>
              <a:spcBef>
                <a:spcPts val="0"/>
              </a:spcBef>
              <a:spcAft>
                <a:spcPts val="0"/>
              </a:spcAft>
              <a:buClrTx/>
              <a:buSzTx/>
              <a:buFontTx/>
              <a:buAutoNum type="arabicPeriod"/>
              <a:tabLst/>
              <a:defRPr/>
            </a:pPr>
            <a:r>
              <a:rPr kumimoji="1" lang="ja-JP" altLang="en-US"/>
              <a:t>それぞれの過程で事象が生じる確率を水色，オレンジ，緑で表しています．</a:t>
            </a:r>
            <a:endParaRPr kumimoji="1" lang="en-US" altLang="ja-JP" dirty="0"/>
          </a:p>
          <a:p>
            <a:pPr marL="228600" marR="0" indent="-228600" algn="l" defTabSz="914400" rtl="0" eaLnBrk="1" fontAlgn="auto" latinLnBrk="0" hangingPunct="1">
              <a:lnSpc>
                <a:spcPct val="100000"/>
              </a:lnSpc>
              <a:spcBef>
                <a:spcPts val="0"/>
              </a:spcBef>
              <a:spcAft>
                <a:spcPts val="0"/>
              </a:spcAft>
              <a:buClrTx/>
              <a:buSzTx/>
              <a:buFontTx/>
              <a:buAutoNum type="arabicPeriod"/>
              <a:tabLst/>
              <a:defRPr/>
            </a:pPr>
            <a:r>
              <a:rPr kumimoji="1" lang="ja-JP" altLang="en-US"/>
              <a:t>まず，過程</a:t>
            </a:r>
            <a:r>
              <a:rPr kumimoji="1" lang="en-US" altLang="ja-JP" dirty="0"/>
              <a:t>B</a:t>
            </a:r>
            <a:r>
              <a:rPr kumimoji="1" lang="ja-JP" altLang="en-US"/>
              <a:t>にて事象</a:t>
            </a:r>
            <a:r>
              <a:rPr kumimoji="1" lang="en-US" altLang="ja-JP" dirty="0"/>
              <a:t>1</a:t>
            </a:r>
            <a:r>
              <a:rPr kumimoji="1" lang="ja-JP" altLang="en-US"/>
              <a:t>が発生しました．これについてたてに分断した結果が事象発生時のインパルスにて示されています．</a:t>
            </a:r>
            <a:endParaRPr kumimoji="1" lang="en-US" altLang="ja-JP" dirty="0"/>
          </a:p>
          <a:p>
            <a:pPr marL="228600" marR="0" indent="-228600" algn="l" defTabSz="914400" rtl="0" eaLnBrk="1" fontAlgn="auto" latinLnBrk="0" hangingPunct="1">
              <a:lnSpc>
                <a:spcPct val="100000"/>
              </a:lnSpc>
              <a:spcBef>
                <a:spcPts val="0"/>
              </a:spcBef>
              <a:spcAft>
                <a:spcPts val="0"/>
              </a:spcAft>
              <a:buClrTx/>
              <a:buSzTx/>
              <a:buFontTx/>
              <a:buAutoNum type="arabicPeriod"/>
              <a:tabLst/>
              <a:defRPr/>
            </a:pPr>
            <a:r>
              <a:rPr kumimoji="1" lang="ja-JP" altLang="en-US"/>
              <a:t>この時，オレンジ</a:t>
            </a:r>
            <a:r>
              <a:rPr kumimoji="1" lang="en-US" altLang="ja-JP" dirty="0"/>
              <a:t>1</a:t>
            </a:r>
            <a:r>
              <a:rPr kumimoji="1" lang="ja-JP" altLang="en-US"/>
              <a:t>色で表されるので，事象</a:t>
            </a:r>
            <a:r>
              <a:rPr kumimoji="1" lang="en-US" altLang="ja-JP" dirty="0"/>
              <a:t>1</a:t>
            </a:r>
            <a:r>
              <a:rPr kumimoji="1" lang="ja-JP" altLang="en-US"/>
              <a:t>は</a:t>
            </a:r>
            <a:r>
              <a:rPr kumimoji="1" lang="en-US" altLang="ja-JP" dirty="0"/>
              <a:t>B</a:t>
            </a:r>
            <a:r>
              <a:rPr kumimoji="1" lang="ja-JP" altLang="en-US"/>
              <a:t>に起因していることがわかります</a:t>
            </a:r>
            <a:endParaRPr kumimoji="1" lang="en-US" altLang="ja-JP" dirty="0"/>
          </a:p>
          <a:p>
            <a:pPr marL="228600" marR="0" indent="-228600" algn="l" defTabSz="914400" rtl="0" eaLnBrk="1" fontAlgn="auto" latinLnBrk="0" hangingPunct="1">
              <a:lnSpc>
                <a:spcPct val="100000"/>
              </a:lnSpc>
              <a:spcBef>
                <a:spcPts val="0"/>
              </a:spcBef>
              <a:spcAft>
                <a:spcPts val="0"/>
              </a:spcAft>
              <a:buClrTx/>
              <a:buSzTx/>
              <a:buFontTx/>
              <a:buAutoNum type="arabicPeriod"/>
              <a:tabLst/>
              <a:defRPr/>
            </a:pPr>
            <a:r>
              <a:rPr kumimoji="1" lang="ja-JP" altLang="en-US"/>
              <a:t>続いて，事象</a:t>
            </a:r>
            <a:r>
              <a:rPr kumimoji="1" lang="en-US" altLang="ja-JP" dirty="0"/>
              <a:t>2</a:t>
            </a:r>
            <a:r>
              <a:rPr kumimoji="1" lang="ja-JP" altLang="en-US"/>
              <a:t>が発生した際，インパルスは緑とグレーで表されているので事象</a:t>
            </a:r>
            <a:r>
              <a:rPr kumimoji="1" lang="en-US" altLang="ja-JP" dirty="0"/>
              <a:t>2</a:t>
            </a:r>
            <a:r>
              <a:rPr kumimoji="1" lang="ja-JP" altLang="en-US"/>
              <a:t>は</a:t>
            </a:r>
            <a:r>
              <a:rPr kumimoji="1" lang="en-US" altLang="ja-JP" dirty="0"/>
              <a:t>C</a:t>
            </a:r>
            <a:r>
              <a:rPr kumimoji="1" lang="ja-JP" altLang="en-US"/>
              <a:t>に起因している確率が高いことがわかります</a:t>
            </a:r>
            <a:endParaRPr kumimoji="1" lang="en-US" altLang="ja-JP" dirty="0"/>
          </a:p>
          <a:p>
            <a:pPr marL="228600" marR="0" indent="-228600" algn="l" defTabSz="914400" rtl="0" eaLnBrk="1" fontAlgn="auto" latinLnBrk="0" hangingPunct="1">
              <a:lnSpc>
                <a:spcPct val="100000"/>
              </a:lnSpc>
              <a:spcBef>
                <a:spcPts val="0"/>
              </a:spcBef>
              <a:spcAft>
                <a:spcPts val="0"/>
              </a:spcAft>
              <a:buClrTx/>
              <a:buSzTx/>
              <a:buFontTx/>
              <a:buAutoNum type="arabicPeriod"/>
              <a:tabLst/>
              <a:defRPr/>
            </a:pPr>
            <a:r>
              <a:rPr kumimoji="1" lang="ja-JP" altLang="en-US"/>
              <a:t>事象</a:t>
            </a:r>
            <a:r>
              <a:rPr kumimoji="1" lang="en-US" altLang="ja-JP" dirty="0"/>
              <a:t>3</a:t>
            </a:r>
            <a:r>
              <a:rPr kumimoji="1" lang="ja-JP" altLang="en-US"/>
              <a:t>が発生した時はインパルスが紫，グレー，ブルーで表されますが，紫は事象</a:t>
            </a:r>
            <a:r>
              <a:rPr kumimoji="1" lang="en-US" altLang="ja-JP" dirty="0"/>
              <a:t>2</a:t>
            </a:r>
            <a:r>
              <a:rPr kumimoji="1" lang="ja-JP" altLang="en-US"/>
              <a:t>が起こったことにより起こった波なので，事象</a:t>
            </a:r>
            <a:r>
              <a:rPr kumimoji="1" lang="en-US" altLang="ja-JP" dirty="0"/>
              <a:t>2</a:t>
            </a:r>
            <a:r>
              <a:rPr kumimoji="1" lang="ja-JP" altLang="en-US"/>
              <a:t>のインパルスを割り当ててあげます，すると原因は図のようになります．</a:t>
            </a:r>
            <a:endParaRPr kumimoji="1" lang="en-US" altLang="ja-JP" dirty="0"/>
          </a:p>
          <a:p>
            <a:pPr marL="228600" marR="0" indent="-228600" algn="l" defTabSz="914400" rtl="0" eaLnBrk="1" fontAlgn="auto" latinLnBrk="0" hangingPunct="1">
              <a:lnSpc>
                <a:spcPct val="100000"/>
              </a:lnSpc>
              <a:spcBef>
                <a:spcPts val="0"/>
              </a:spcBef>
              <a:spcAft>
                <a:spcPts val="0"/>
              </a:spcAft>
              <a:buClrTx/>
              <a:buSzTx/>
              <a:buFontTx/>
              <a:buAutoNum type="arabicPeriod"/>
              <a:tabLst/>
              <a:defRPr/>
            </a:pPr>
            <a:r>
              <a:rPr kumimoji="1" lang="ja-JP" altLang="en-US"/>
              <a:t>これらの確率から，ミームの拡散の起源の</a:t>
            </a:r>
            <a:r>
              <a:rPr kumimoji="1" lang="en-US" altLang="ja-JP" dirty="0"/>
              <a:t>Web</a:t>
            </a:r>
            <a:r>
              <a:rPr kumimoji="1" lang="ja-JP" altLang="en-US"/>
              <a:t>コミュニティについて推測を立てることができます</a:t>
            </a:r>
            <a:endParaRPr kumimoji="1" lang="en-US" altLang="ja-JP" dirty="0"/>
          </a:p>
          <a:p>
            <a:pPr marL="228600" marR="0" indent="-228600" algn="l" defTabSz="914400" rtl="0" eaLnBrk="1" fontAlgn="auto" latinLnBrk="0" hangingPunct="1">
              <a:lnSpc>
                <a:spcPct val="100000"/>
              </a:lnSpc>
              <a:spcBef>
                <a:spcPts val="0"/>
              </a:spcBef>
              <a:spcAft>
                <a:spcPts val="0"/>
              </a:spcAft>
              <a:buClrTx/>
              <a:buSzTx/>
              <a:buFontTx/>
              <a:buAutoNum type="arabicPeriod"/>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a:t>これにより，今までできていなかった複数コミュニティに渡るマルチプラットフォームな分析ができるようになりました</a:t>
            </a:r>
            <a:endParaRPr kumimoji="1" lang="en-US" altLang="ja-JP" dirty="0"/>
          </a:p>
          <a:p>
            <a:endParaRPr kumimoji="1" lang="ja-JP" altLang="en-US"/>
          </a:p>
        </p:txBody>
      </p:sp>
      <p:sp>
        <p:nvSpPr>
          <p:cNvPr id="4" name="スライド番号プレースホルダー 3"/>
          <p:cNvSpPr>
            <a:spLocks noGrp="1"/>
          </p:cNvSpPr>
          <p:nvPr>
            <p:ph type="sldNum" sz="quarter" idx="5"/>
          </p:nvPr>
        </p:nvSpPr>
        <p:spPr/>
        <p:txBody>
          <a:bodyPr/>
          <a:lstStyle/>
          <a:p>
            <a:fld id="{AA6E0FF4-7BB0-5443-A8EE-CF578D6111BF}" type="slidenum">
              <a:rPr kumimoji="1" lang="ja-JP" altLang="en-US" smtClean="0"/>
              <a:t>10</a:t>
            </a:fld>
            <a:endParaRPr kumimoji="1" lang="ja-JP" altLang="en-US"/>
          </a:p>
        </p:txBody>
      </p:sp>
    </p:spTree>
    <p:extLst>
      <p:ext uri="{BB962C8B-B14F-4D97-AF65-F5344CB8AC3E}">
        <p14:creationId xmlns:p14="http://schemas.microsoft.com/office/powerpoint/2010/main" val="207303690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タイトル スライド">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685800" y="1122363"/>
            <a:ext cx="7772400" cy="2387600"/>
          </a:xfrm>
        </p:spPr>
        <p:txBody>
          <a:bodyPr anchor="b">
            <a:normAutofit/>
          </a:bodyPr>
          <a:lstStyle>
            <a:lvl1pPr marL="0" marR="0" indent="0" algn="ctr" defTabSz="914400" rtl="0" eaLnBrk="1" fontAlgn="auto" latinLnBrk="0" hangingPunct="1">
              <a:lnSpc>
                <a:spcPct val="90000"/>
              </a:lnSpc>
              <a:spcBef>
                <a:spcPct val="0"/>
              </a:spcBef>
              <a:spcAft>
                <a:spcPts val="0"/>
              </a:spcAft>
              <a:buClrTx/>
              <a:buSzTx/>
              <a:buFontTx/>
              <a:buNone/>
              <a:tabLst/>
              <a:defRPr lang="en-US" altLang="ja-JP" sz="4400" b="1" i="0" baseline="0" smtClean="0">
                <a:solidFill>
                  <a:schemeClr val="tx2"/>
                </a:solidFill>
                <a:effectLst/>
                <a:latin typeface="+mj-lt"/>
                <a:ea typeface="メイリオ ボールド" charset="-128"/>
                <a:cs typeface="Meiryo" charset="-128"/>
              </a:defRPr>
            </a:lvl1pPr>
          </a:lstStyle>
          <a:p>
            <a:r>
              <a:rPr lang="ja-JP" altLang="en-US" dirty="0"/>
              <a:t>マスタータイトルの書式設定</a:t>
            </a:r>
            <a:endParaRPr lang="en-US" altLang="ja-JP" dirty="0"/>
          </a:p>
        </p:txBody>
      </p:sp>
      <p:sp>
        <p:nvSpPr>
          <p:cNvPr id="3" name="Subtitle 2"/>
          <p:cNvSpPr>
            <a:spLocks noGrp="1"/>
          </p:cNvSpPr>
          <p:nvPr>
            <p:ph type="subTitle" idx="1"/>
          </p:nvPr>
        </p:nvSpPr>
        <p:spPr>
          <a:xfrm>
            <a:off x="1143000" y="3686174"/>
            <a:ext cx="6858000" cy="1571625"/>
          </a:xfrm>
        </p:spPr>
        <p:txBody>
          <a:bodyPr>
            <a:normAutofit/>
          </a:bodyPr>
          <a:lstStyle>
            <a:lvl1pPr marL="0" indent="0" algn="ctr">
              <a:buNone/>
              <a:defRPr sz="2400" baseline="0">
                <a:solidFill>
                  <a:schemeClr val="tx2"/>
                </a:solidFill>
                <a:latin typeface="+mn-lt"/>
                <a:ea typeface="メイリオ" charset="-128"/>
                <a:cs typeface="Meiryo" charset="-128"/>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ja-JP" altLang="en-US" dirty="0"/>
              <a:t>マスター サブタイトルの書式設定</a:t>
            </a:r>
            <a:endParaRPr lang="en-US" dirty="0"/>
          </a:p>
        </p:txBody>
      </p:sp>
      <p:sp>
        <p:nvSpPr>
          <p:cNvPr id="5" name="Footer Placeholder 4"/>
          <p:cNvSpPr>
            <a:spLocks noGrp="1"/>
          </p:cNvSpPr>
          <p:nvPr>
            <p:ph type="ftr" sz="quarter" idx="11"/>
          </p:nvPr>
        </p:nvSpPr>
        <p:spPr/>
        <p:txBody>
          <a:bodyPr/>
          <a:lstStyle/>
          <a:p>
            <a:endParaRPr kumimoji="1" lang="ja-JP" altLang="en-US"/>
          </a:p>
        </p:txBody>
      </p:sp>
      <p:sp>
        <p:nvSpPr>
          <p:cNvPr id="10" name="正方形/長方形 9"/>
          <p:cNvSpPr/>
          <p:nvPr userDrawn="1"/>
        </p:nvSpPr>
        <p:spPr>
          <a:xfrm>
            <a:off x="414339" y="3543301"/>
            <a:ext cx="8401050" cy="5715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accent1"/>
              </a:solidFill>
            </a:endParaRPr>
          </a:p>
        </p:txBody>
      </p:sp>
    </p:spTree>
    <p:extLst>
      <p:ext uri="{BB962C8B-B14F-4D97-AF65-F5344CB8AC3E}">
        <p14:creationId xmlns:p14="http://schemas.microsoft.com/office/powerpoint/2010/main" val="18951805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タイトルとコンテンツ">
    <p:bg>
      <p:bgPr>
        <a:solidFill>
          <a:schemeClr val="bg1"/>
        </a:solidFill>
        <a:effectLst/>
      </p:bgPr>
    </p:bg>
    <p:spTree>
      <p:nvGrpSpPr>
        <p:cNvPr id="1" name=""/>
        <p:cNvGrpSpPr/>
        <p:nvPr/>
      </p:nvGrpSpPr>
      <p:grpSpPr>
        <a:xfrm>
          <a:off x="0" y="0"/>
          <a:ext cx="0" cy="0"/>
          <a:chOff x="0" y="0"/>
          <a:chExt cx="0" cy="0"/>
        </a:xfrm>
      </p:grpSpPr>
      <p:sp>
        <p:nvSpPr>
          <p:cNvPr id="3" name="Content Placeholder 2"/>
          <p:cNvSpPr>
            <a:spLocks noGrp="1"/>
          </p:cNvSpPr>
          <p:nvPr>
            <p:ph idx="1" hasCustomPrompt="1"/>
          </p:nvPr>
        </p:nvSpPr>
        <p:spPr>
          <a:xfrm>
            <a:off x="628650" y="1171580"/>
            <a:ext cx="7886700" cy="5313363"/>
          </a:xfrm>
        </p:spPr>
        <p:txBody>
          <a:bodyPr>
            <a:normAutofit/>
          </a:bodyPr>
          <a:lstStyle>
            <a:lvl1pPr marL="228600" indent="-228600">
              <a:spcBef>
                <a:spcPts val="0"/>
              </a:spcBef>
              <a:spcAft>
                <a:spcPts val="1200"/>
              </a:spcAft>
              <a:buClr>
                <a:schemeClr val="accent1"/>
              </a:buClr>
              <a:buFont typeface="Wingdings" charset="2"/>
              <a:buChar char="l"/>
              <a:defRPr sz="2400" baseline="0">
                <a:solidFill>
                  <a:schemeClr val="tx2"/>
                </a:solidFill>
                <a:latin typeface="+mn-lt"/>
                <a:ea typeface="メイリオ" charset="-128"/>
                <a:cs typeface="Meiryo" charset="-128"/>
              </a:defRPr>
            </a:lvl1pPr>
            <a:lvl2pPr>
              <a:spcBef>
                <a:spcPts val="0"/>
              </a:spcBef>
              <a:spcAft>
                <a:spcPts val="1200"/>
              </a:spcAft>
              <a:buClr>
                <a:schemeClr val="accent1"/>
              </a:buClr>
              <a:buSzPct val="140000"/>
              <a:defRPr sz="2000" b="0" baseline="0">
                <a:solidFill>
                  <a:schemeClr val="tx2"/>
                </a:solidFill>
                <a:latin typeface="+mn-lt"/>
                <a:ea typeface="メイリオ" charset="-128"/>
                <a:cs typeface="Meiryo" charset="-128"/>
              </a:defRPr>
            </a:lvl2pPr>
            <a:lvl3pPr>
              <a:spcBef>
                <a:spcPts val="0"/>
              </a:spcBef>
              <a:spcAft>
                <a:spcPts val="1200"/>
              </a:spcAft>
              <a:buClr>
                <a:schemeClr val="accent1"/>
              </a:buClr>
              <a:defRPr sz="1800" b="0" baseline="0">
                <a:solidFill>
                  <a:schemeClr val="tx2"/>
                </a:solidFill>
                <a:latin typeface="+mn-lt"/>
                <a:ea typeface="メイリオ" charset="-128"/>
                <a:cs typeface="Meiryo" charset="-128"/>
              </a:defRPr>
            </a:lvl3pPr>
            <a:lvl4pPr>
              <a:spcBef>
                <a:spcPts val="0"/>
              </a:spcBef>
              <a:spcAft>
                <a:spcPts val="1200"/>
              </a:spcAft>
              <a:buClr>
                <a:schemeClr val="tx1"/>
              </a:buClr>
              <a:defRPr sz="1800">
                <a:solidFill>
                  <a:schemeClr val="tx1"/>
                </a:solidFill>
              </a:defRPr>
            </a:lvl4pPr>
            <a:lvl5pPr>
              <a:spcBef>
                <a:spcPts val="0"/>
              </a:spcBef>
              <a:spcAft>
                <a:spcPts val="1200"/>
              </a:spcAft>
              <a:buClr>
                <a:schemeClr val="tx1"/>
              </a:buClr>
              <a:defRPr sz="1800">
                <a:solidFill>
                  <a:schemeClr val="tx1"/>
                </a:solidFill>
              </a:defRPr>
            </a:lvl5pPr>
          </a:lstStyle>
          <a:p>
            <a:pPr lvl="0"/>
            <a:r>
              <a:rPr lang="en-US" altLang="ja-JP" dirty="0"/>
              <a:t> </a:t>
            </a:r>
            <a:r>
              <a:rPr lang="ja-JP" altLang="en-US" dirty="0"/>
              <a:t>第</a:t>
            </a:r>
            <a:r>
              <a:rPr lang="en-US" altLang="ja-JP" dirty="0"/>
              <a:t> 1 </a:t>
            </a:r>
            <a:r>
              <a:rPr lang="ja-JP" altLang="en-US" dirty="0"/>
              <a:t>レベル</a:t>
            </a:r>
            <a:r>
              <a:rPr lang="en-US" altLang="ja-JP" dirty="0"/>
              <a:t> </a:t>
            </a:r>
          </a:p>
          <a:p>
            <a:pPr lvl="1"/>
            <a:r>
              <a:rPr lang="ja-JP" altLang="en-US" dirty="0"/>
              <a:t>第 </a:t>
            </a:r>
            <a:r>
              <a:rPr lang="en-US" altLang="ja-JP" dirty="0"/>
              <a:t>2 </a:t>
            </a:r>
            <a:r>
              <a:rPr lang="ja-JP" altLang="en-US" dirty="0"/>
              <a:t>レベル</a:t>
            </a:r>
            <a:r>
              <a:rPr lang="en-US" altLang="ja-JP" dirty="0"/>
              <a:t> </a:t>
            </a:r>
            <a:endParaRPr lang="ja-JP" altLang="en-US" dirty="0"/>
          </a:p>
          <a:p>
            <a:pPr lvl="2"/>
            <a:r>
              <a:rPr lang="ja-JP" altLang="en-US" dirty="0"/>
              <a:t>第 </a:t>
            </a:r>
            <a:r>
              <a:rPr lang="en-US" altLang="ja-JP" dirty="0"/>
              <a:t>3 </a:t>
            </a:r>
            <a:r>
              <a:rPr lang="ja-JP" altLang="en-US" dirty="0"/>
              <a:t>レベル</a:t>
            </a:r>
            <a:r>
              <a:rPr lang="en-US" altLang="ja-JP" dirty="0"/>
              <a:t> </a:t>
            </a:r>
            <a:br>
              <a:rPr lang="en-US" altLang="ja-JP" dirty="0"/>
            </a:br>
            <a:endParaRPr lang="en-US" dirty="0"/>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3E48B941-74AF-4648-A5A2-DF81533F4F8C}" type="slidenum">
              <a:rPr kumimoji="1" lang="ja-JP" altLang="en-US" smtClean="0"/>
              <a:t>‹#›</a:t>
            </a:fld>
            <a:endParaRPr kumimoji="1" lang="ja-JP" altLang="en-US" dirty="0"/>
          </a:p>
        </p:txBody>
      </p:sp>
      <p:cxnSp>
        <p:nvCxnSpPr>
          <p:cNvPr id="8" name="直線コネクタ 7"/>
          <p:cNvCxnSpPr/>
          <p:nvPr/>
        </p:nvCxnSpPr>
        <p:spPr>
          <a:xfrm>
            <a:off x="0" y="941259"/>
            <a:ext cx="8515350" cy="0"/>
          </a:xfrm>
          <a:prstGeom prst="line">
            <a:avLst/>
          </a:prstGeom>
          <a:ln w="76200">
            <a:noFill/>
          </a:ln>
        </p:spPr>
        <p:style>
          <a:lnRef idx="1">
            <a:schemeClr val="accent1"/>
          </a:lnRef>
          <a:fillRef idx="0">
            <a:schemeClr val="accent1"/>
          </a:fillRef>
          <a:effectRef idx="0">
            <a:schemeClr val="accent1"/>
          </a:effectRef>
          <a:fontRef idx="minor">
            <a:schemeClr val="tx1"/>
          </a:fontRef>
        </p:style>
      </p:cxnSp>
      <p:sp>
        <p:nvSpPr>
          <p:cNvPr id="2" name="Title 1"/>
          <p:cNvSpPr>
            <a:spLocks noGrp="1"/>
          </p:cNvSpPr>
          <p:nvPr>
            <p:ph type="title"/>
          </p:nvPr>
        </p:nvSpPr>
        <p:spPr>
          <a:xfrm>
            <a:off x="613775" y="142876"/>
            <a:ext cx="7915864" cy="883163"/>
          </a:xfrm>
        </p:spPr>
        <p:txBody>
          <a:bodyPr>
            <a:normAutofit/>
          </a:bodyPr>
          <a:lstStyle>
            <a:lvl1pPr>
              <a:defRPr sz="2800" baseline="0">
                <a:solidFill>
                  <a:schemeClr val="tx2"/>
                </a:solidFill>
                <a:latin typeface="+mj-lt"/>
                <a:ea typeface="メイリオ ボールド" charset="-128"/>
                <a:cs typeface="Meiryo" charset="-128"/>
              </a:defRPr>
            </a:lvl1pPr>
          </a:lstStyle>
          <a:p>
            <a:endParaRPr lang="en-US" dirty="0"/>
          </a:p>
        </p:txBody>
      </p:sp>
      <p:sp>
        <p:nvSpPr>
          <p:cNvPr id="4" name="正方形/長方形 3">
            <a:extLst>
              <a:ext uri="{FF2B5EF4-FFF2-40B4-BE49-F238E27FC236}">
                <a16:creationId xmlns:a16="http://schemas.microsoft.com/office/drawing/2014/main" id="{1FD0ED1F-A431-244D-BF3A-DBC540A6E49F}"/>
              </a:ext>
            </a:extLst>
          </p:cNvPr>
          <p:cNvSpPr/>
          <p:nvPr userDrawn="1"/>
        </p:nvSpPr>
        <p:spPr>
          <a:xfrm>
            <a:off x="149086" y="298174"/>
            <a:ext cx="427383" cy="42738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51176911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セクション見出し">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9"/>
            <a:ext cx="7886700" cy="2852737"/>
          </a:xfrm>
        </p:spPr>
        <p:txBody>
          <a:bodyPr anchor="b">
            <a:normAutofit/>
          </a:bodyPr>
          <a:lstStyle>
            <a:lvl1pPr>
              <a:defRPr sz="4400"/>
            </a:lvl1pPr>
          </a:lstStyle>
          <a:p>
            <a:r>
              <a:rPr lang="ja-JP" altLang="en-US" dirty="0"/>
              <a:t>マスター タイトルの書式設定</a:t>
            </a:r>
            <a:endParaRPr lang="en-US" dirty="0"/>
          </a:p>
        </p:txBody>
      </p:sp>
      <p:sp>
        <p:nvSpPr>
          <p:cNvPr id="3" name="Text Placeholder 2"/>
          <p:cNvSpPr>
            <a:spLocks noGrp="1"/>
          </p:cNvSpPr>
          <p:nvPr>
            <p:ph type="body" idx="1"/>
          </p:nvPr>
        </p:nvSpPr>
        <p:spPr>
          <a:xfrm>
            <a:off x="623888" y="4589464"/>
            <a:ext cx="7886700" cy="1500187"/>
          </a:xfr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ja-JP" altLang="en-US" dirty="0"/>
              <a:t>マスター テキストの書式設定</a:t>
            </a:r>
          </a:p>
        </p:txBody>
      </p:sp>
      <p:sp>
        <p:nvSpPr>
          <p:cNvPr id="4" name="Date Placeholder 3"/>
          <p:cNvSpPr>
            <a:spLocks noGrp="1"/>
          </p:cNvSpPr>
          <p:nvPr>
            <p:ph type="dt" sz="half" idx="10"/>
          </p:nvPr>
        </p:nvSpPr>
        <p:spPr>
          <a:xfrm>
            <a:off x="628650" y="6356351"/>
            <a:ext cx="2057400" cy="365125"/>
          </a:xfrm>
          <a:prstGeom prst="rect">
            <a:avLst/>
          </a:prstGeom>
        </p:spPr>
        <p:txBody>
          <a:bodyPr/>
          <a:lstStyle/>
          <a:p>
            <a:fld id="{E4303AE5-3AB4-1A43-87F1-7D4DDBA665D1}" type="datetime5">
              <a:rPr kumimoji="1" lang="ja-JP" altLang="en-US" smtClean="0"/>
              <a:t>2019/07/02</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3E48B941-74AF-4648-A5A2-DF81533F4F8C}" type="slidenum">
              <a:rPr kumimoji="1" lang="ja-JP" altLang="en-US" smtClean="0"/>
              <a:t>‹#›</a:t>
            </a:fld>
            <a:endParaRPr kumimoji="1" lang="ja-JP" altLang="en-US"/>
          </a:p>
        </p:txBody>
      </p:sp>
    </p:spTree>
    <p:extLst>
      <p:ext uri="{BB962C8B-B14F-4D97-AF65-F5344CB8AC3E}">
        <p14:creationId xmlns:p14="http://schemas.microsoft.com/office/powerpoint/2010/main" val="63145914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2" name="Title 1"/>
          <p:cNvSpPr>
            <a:spLocks noGrp="1"/>
          </p:cNvSpPr>
          <p:nvPr>
            <p:ph type="title"/>
          </p:nvPr>
        </p:nvSpPr>
        <p:spPr>
          <a:xfrm>
            <a:off x="628650" y="0"/>
            <a:ext cx="7886700" cy="914400"/>
          </a:xfrm>
        </p:spPr>
        <p:txBody>
          <a:bodyPr/>
          <a:lstStyle/>
          <a:p>
            <a:r>
              <a:rPr lang="ja-JP" altLang="en-US"/>
              <a:t>マスター タイトルの書式設定</a:t>
            </a:r>
            <a:endParaRPr lang="en-US" dirty="0"/>
          </a:p>
        </p:txBody>
      </p:sp>
      <p:sp>
        <p:nvSpPr>
          <p:cNvPr id="3" name="Content Placeholder 2"/>
          <p:cNvSpPr>
            <a:spLocks noGrp="1"/>
          </p:cNvSpPr>
          <p:nvPr>
            <p:ph sz="half" idx="1"/>
          </p:nvPr>
        </p:nvSpPr>
        <p:spPr>
          <a:xfrm>
            <a:off x="628650" y="1062000"/>
            <a:ext cx="3886200" cy="5295600"/>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Content Placeholder 3"/>
          <p:cNvSpPr>
            <a:spLocks noGrp="1"/>
          </p:cNvSpPr>
          <p:nvPr>
            <p:ph sz="half" idx="2"/>
          </p:nvPr>
        </p:nvSpPr>
        <p:spPr>
          <a:xfrm>
            <a:off x="4629150" y="1062000"/>
            <a:ext cx="3886200" cy="5295600"/>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5" name="Date Placeholder 4"/>
          <p:cNvSpPr>
            <a:spLocks noGrp="1"/>
          </p:cNvSpPr>
          <p:nvPr>
            <p:ph type="dt" sz="half" idx="10"/>
          </p:nvPr>
        </p:nvSpPr>
        <p:spPr>
          <a:xfrm>
            <a:off x="628650" y="6356351"/>
            <a:ext cx="2057400" cy="365125"/>
          </a:xfrm>
          <a:prstGeom prst="rect">
            <a:avLst/>
          </a:prstGeom>
        </p:spPr>
        <p:txBody>
          <a:bodyPr/>
          <a:lstStyle/>
          <a:p>
            <a:fld id="{90D157A2-4BDB-B146-837B-92B359D134AD}" type="datetime5">
              <a:rPr kumimoji="1" lang="ja-JP" altLang="en-US" smtClean="0"/>
              <a:t>2019/07/02</a:t>
            </a:fld>
            <a:endParaRPr kumimoji="1" lang="ja-JP" altLang="en-US"/>
          </a:p>
        </p:txBody>
      </p:sp>
      <p:sp>
        <p:nvSpPr>
          <p:cNvPr id="6" name="Footer Placeholder 5"/>
          <p:cNvSpPr>
            <a:spLocks noGrp="1"/>
          </p:cNvSpPr>
          <p:nvPr>
            <p:ph type="ftr" sz="quarter" idx="11"/>
          </p:nvPr>
        </p:nvSpPr>
        <p:spPr/>
        <p:txBody>
          <a:bodyPr/>
          <a:lstStyle/>
          <a:p>
            <a:endParaRPr kumimoji="1" lang="ja-JP" altLang="en-US"/>
          </a:p>
        </p:txBody>
      </p:sp>
      <p:sp>
        <p:nvSpPr>
          <p:cNvPr id="7" name="Slide Number Placeholder 6"/>
          <p:cNvSpPr>
            <a:spLocks noGrp="1"/>
          </p:cNvSpPr>
          <p:nvPr>
            <p:ph type="sldNum" sz="quarter" idx="12"/>
          </p:nvPr>
        </p:nvSpPr>
        <p:spPr/>
        <p:txBody>
          <a:bodyPr/>
          <a:lstStyle/>
          <a:p>
            <a:fld id="{3E48B941-74AF-4648-A5A2-DF81533F4F8C}" type="slidenum">
              <a:rPr kumimoji="1" lang="ja-JP" altLang="en-US" smtClean="0"/>
              <a:t>‹#›</a:t>
            </a:fld>
            <a:endParaRPr kumimoji="1" lang="ja-JP" altLang="en-US"/>
          </a:p>
        </p:txBody>
      </p:sp>
      <p:cxnSp>
        <p:nvCxnSpPr>
          <p:cNvPr id="8" name="直線コネクタ 7"/>
          <p:cNvCxnSpPr/>
          <p:nvPr/>
        </p:nvCxnSpPr>
        <p:spPr>
          <a:xfrm>
            <a:off x="0" y="918398"/>
            <a:ext cx="8515350" cy="0"/>
          </a:xfrm>
          <a:prstGeom prst="line">
            <a:avLst/>
          </a:prstGeom>
          <a:ln w="76200">
            <a:gradFill flip="none" rotWithShape="1">
              <a:gsLst>
                <a:gs pos="0">
                  <a:schemeClr val="tx1"/>
                </a:gs>
                <a:gs pos="83000">
                  <a:schemeClr val="bg2"/>
                </a:gs>
                <a:gs pos="100000">
                  <a:schemeClr val="bg1"/>
                </a:gs>
              </a:gsLst>
              <a:lin ang="0" scaled="1"/>
              <a:tileRect/>
            </a:gradFill>
          </a:ln>
        </p:spPr>
        <p:style>
          <a:lnRef idx="1">
            <a:schemeClr val="accent1"/>
          </a:lnRef>
          <a:fillRef idx="0">
            <a:schemeClr val="accent1"/>
          </a:fillRef>
          <a:effectRef idx="0">
            <a:schemeClr val="accent1"/>
          </a:effectRef>
          <a:fontRef idx="minor">
            <a:schemeClr val="tx1"/>
          </a:fontRef>
        </p:style>
      </p:cxnSp>
      <p:cxnSp>
        <p:nvCxnSpPr>
          <p:cNvPr id="9" name="直線コネクタ 8"/>
          <p:cNvCxnSpPr/>
          <p:nvPr/>
        </p:nvCxnSpPr>
        <p:spPr>
          <a:xfrm>
            <a:off x="0" y="918398"/>
            <a:ext cx="8515350" cy="0"/>
          </a:xfrm>
          <a:prstGeom prst="line">
            <a:avLst/>
          </a:prstGeom>
          <a:ln w="76200">
            <a:gradFill flip="none" rotWithShape="1">
              <a:gsLst>
                <a:gs pos="0">
                  <a:schemeClr val="tx1"/>
                </a:gs>
                <a:gs pos="83000">
                  <a:schemeClr val="bg2"/>
                </a:gs>
                <a:gs pos="100000">
                  <a:schemeClr val="bg1"/>
                </a:gs>
              </a:gsLst>
              <a:lin ang="0" scaled="1"/>
              <a:tileRect/>
            </a:gradFill>
          </a:ln>
        </p:spPr>
        <p:style>
          <a:lnRef idx="1">
            <a:schemeClr val="accent1"/>
          </a:lnRef>
          <a:fillRef idx="0">
            <a:schemeClr val="accent1"/>
          </a:fillRef>
          <a:effectRef idx="0">
            <a:schemeClr val="accent1"/>
          </a:effectRef>
          <a:fontRef idx="minor">
            <a:schemeClr val="tx1"/>
          </a:fontRef>
        </p:style>
      </p:cxnSp>
      <p:cxnSp>
        <p:nvCxnSpPr>
          <p:cNvPr id="10" name="直線コネクタ 9"/>
          <p:cNvCxnSpPr/>
          <p:nvPr/>
        </p:nvCxnSpPr>
        <p:spPr>
          <a:xfrm>
            <a:off x="0" y="918398"/>
            <a:ext cx="8515350" cy="0"/>
          </a:xfrm>
          <a:prstGeom prst="line">
            <a:avLst/>
          </a:prstGeom>
          <a:ln w="76200">
            <a:gradFill flip="none" rotWithShape="1">
              <a:gsLst>
                <a:gs pos="0">
                  <a:schemeClr val="tx1"/>
                </a:gs>
                <a:gs pos="83000">
                  <a:schemeClr val="bg2"/>
                </a:gs>
                <a:gs pos="100000">
                  <a:schemeClr val="bg1"/>
                </a:gs>
              </a:gsLst>
              <a:lin ang="0" scaled="1"/>
              <a:tileRect/>
            </a:gra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69733769"/>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5" Type="http://schemas.openxmlformats.org/officeDocument/2006/relationships/theme" Target="../theme/theme1.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ja-JP" altLang="en-US" dirty="0"/>
              <a:t>マスター タイトルの書式設定</a:t>
            </a:r>
            <a:endParaRPr lang="en-US" dirty="0"/>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ja-JP" altLang="en-US" dirty="0"/>
              <a:t>マスター テキストの書式設定</a:t>
            </a:r>
          </a:p>
          <a:p>
            <a:pPr lvl="1"/>
            <a:r>
              <a:rPr lang="ja-JP" altLang="en-US" dirty="0"/>
              <a:t>第 </a:t>
            </a:r>
            <a:r>
              <a:rPr lang="en-US" altLang="ja-JP" dirty="0"/>
              <a:t>2 </a:t>
            </a:r>
            <a:r>
              <a:rPr lang="ja-JP" altLang="en-US" dirty="0"/>
              <a:t>レベル</a:t>
            </a:r>
          </a:p>
          <a:p>
            <a:pPr lvl="2"/>
            <a:r>
              <a:rPr lang="ja-JP" altLang="en-US" dirty="0"/>
              <a:t>第 </a:t>
            </a:r>
            <a:r>
              <a:rPr lang="en-US" altLang="ja-JP" dirty="0"/>
              <a:t>3 </a:t>
            </a:r>
            <a:r>
              <a:rPr lang="ja-JP" altLang="en-US" dirty="0"/>
              <a:t>レベル</a:t>
            </a:r>
          </a:p>
          <a:p>
            <a:pPr lvl="3"/>
            <a:r>
              <a:rPr lang="ja-JP" altLang="en-US" dirty="0"/>
              <a:t>第 </a:t>
            </a:r>
            <a:r>
              <a:rPr lang="en-US" altLang="ja-JP" dirty="0"/>
              <a:t>4 </a:t>
            </a:r>
            <a:r>
              <a:rPr lang="ja-JP" altLang="en-US" dirty="0"/>
              <a:t>レベル</a:t>
            </a:r>
          </a:p>
          <a:p>
            <a:pPr lvl="4"/>
            <a:r>
              <a:rPr lang="ja-JP" altLang="en-US" dirty="0"/>
              <a:t>第 </a:t>
            </a:r>
            <a:r>
              <a:rPr lang="en-US" altLang="ja-JP" dirty="0"/>
              <a:t>5 </a:t>
            </a:r>
            <a:r>
              <a:rPr lang="ja-JP" altLang="en-US" dirty="0"/>
              <a:t>レベル</a:t>
            </a:r>
            <a:endParaRPr lang="en-US" dirty="0"/>
          </a:p>
        </p:txBody>
      </p:sp>
      <p:sp>
        <p:nvSpPr>
          <p:cNvPr id="5"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kumimoji="1" lang="ja-JP" altLang="en-US"/>
          </a:p>
        </p:txBody>
      </p:sp>
      <p:sp>
        <p:nvSpPr>
          <p:cNvPr id="6" name="Slide Number Placeholder 5"/>
          <p:cNvSpPr>
            <a:spLocks noGrp="1"/>
          </p:cNvSpPr>
          <p:nvPr>
            <p:ph type="sldNum" sz="quarter" idx="4"/>
          </p:nvPr>
        </p:nvSpPr>
        <p:spPr>
          <a:xfrm>
            <a:off x="6457950" y="6356351"/>
            <a:ext cx="2057400" cy="365125"/>
          </a:xfrm>
          <a:prstGeom prst="rect">
            <a:avLst/>
          </a:prstGeom>
        </p:spPr>
        <p:txBody>
          <a:bodyPr vert="horz" lIns="91440" tIns="45720" rIns="91440" bIns="45720" rtlCol="0" anchor="ctr"/>
          <a:lstStyle>
            <a:lvl1pPr algn="r">
              <a:defRPr sz="1200">
                <a:solidFill>
                  <a:schemeClr val="tx1"/>
                </a:solidFill>
              </a:defRPr>
            </a:lvl1pPr>
          </a:lstStyle>
          <a:p>
            <a:fld id="{3E48B941-74AF-4648-A5A2-DF81533F4F8C}" type="slidenum">
              <a:rPr lang="ja-JP" altLang="en-US" smtClean="0"/>
              <a:pPr/>
              <a:t>‹#›</a:t>
            </a:fld>
            <a:endParaRPr lang="ja-JP" altLang="en-US" dirty="0"/>
          </a:p>
        </p:txBody>
      </p:sp>
    </p:spTree>
    <p:extLst>
      <p:ext uri="{BB962C8B-B14F-4D97-AF65-F5344CB8AC3E}">
        <p14:creationId xmlns:p14="http://schemas.microsoft.com/office/powerpoint/2010/main" val="751828601"/>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Lst>
  <p:hf hdr="0" ftr="0"/>
  <p:txStyles>
    <p:titleStyle>
      <a:lvl1pPr algn="l" defTabSz="914400" rtl="0" eaLnBrk="1" latinLnBrk="0" hangingPunct="1">
        <a:lnSpc>
          <a:spcPct val="90000"/>
        </a:lnSpc>
        <a:spcBef>
          <a:spcPct val="0"/>
        </a:spcBef>
        <a:buNone/>
        <a:defRPr kumimoji="1" sz="4000" b="1"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kumimoji="1"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ppleSystemUIFont" charset="-12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p:bodyStyle>
    <p:otherStyle>
      <a:defPPr>
        <a:defRPr lang="en-US"/>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9.emf"/><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1.emf"/><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1.emf"/><Relationship Id="rId2" Type="http://schemas.openxmlformats.org/officeDocument/2006/relationships/notesSlide" Target="../notesSlides/notesSlide1.xml"/><Relationship Id="rId1" Type="http://schemas.openxmlformats.org/officeDocument/2006/relationships/slideLayout" Target="../slideLayouts/slideLayout2.xml"/><Relationship Id="rId5" Type="http://schemas.openxmlformats.org/officeDocument/2006/relationships/image" Target="../media/image3.emf"/><Relationship Id="rId4" Type="http://schemas.openxmlformats.org/officeDocument/2006/relationships/image" Target="../media/image2.emf"/></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6.emf"/><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7D9C7C6A-B0CA-0041-9B2C-C9DFC05C7996}"/>
              </a:ext>
            </a:extLst>
          </p:cNvPr>
          <p:cNvSpPr>
            <a:spLocks noGrp="1"/>
          </p:cNvSpPr>
          <p:nvPr>
            <p:ph type="ctrTitle"/>
          </p:nvPr>
        </p:nvSpPr>
        <p:spPr/>
        <p:txBody>
          <a:bodyPr/>
          <a:lstStyle/>
          <a:p>
            <a:r>
              <a:rPr kumimoji="1" lang="en-US" altLang="ja-JP" dirty="0"/>
              <a:t>On the Origins of Memes by Means of Fringe Web Communities</a:t>
            </a:r>
            <a:endParaRPr kumimoji="1" lang="ja-JP" altLang="en-US"/>
          </a:p>
        </p:txBody>
      </p:sp>
      <p:sp>
        <p:nvSpPr>
          <p:cNvPr id="3" name="字幕 2">
            <a:extLst>
              <a:ext uri="{FF2B5EF4-FFF2-40B4-BE49-F238E27FC236}">
                <a16:creationId xmlns:a16="http://schemas.microsoft.com/office/drawing/2014/main" id="{87ABD65A-6859-7649-8039-943A69968892}"/>
              </a:ext>
            </a:extLst>
          </p:cNvPr>
          <p:cNvSpPr>
            <a:spLocks noGrp="1"/>
          </p:cNvSpPr>
          <p:nvPr>
            <p:ph type="subTitle" idx="1"/>
          </p:nvPr>
        </p:nvSpPr>
        <p:spPr>
          <a:xfrm>
            <a:off x="1143000" y="3686174"/>
            <a:ext cx="6858000" cy="2673062"/>
          </a:xfrm>
        </p:spPr>
        <p:txBody>
          <a:bodyPr>
            <a:normAutofit/>
          </a:bodyPr>
          <a:lstStyle/>
          <a:p>
            <a:r>
              <a:rPr lang="it-IT" altLang="ja-JP" dirty="0" err="1"/>
              <a:t>Savvas</a:t>
            </a:r>
            <a:r>
              <a:rPr lang="it-IT" altLang="ja-JP" dirty="0"/>
              <a:t> </a:t>
            </a:r>
            <a:r>
              <a:rPr lang="it-IT" altLang="ja-JP" dirty="0" err="1"/>
              <a:t>Zannettou</a:t>
            </a:r>
            <a:r>
              <a:rPr lang="it-IT" altLang="ja-JP" dirty="0"/>
              <a:t>, </a:t>
            </a:r>
            <a:r>
              <a:rPr lang="it-IT" altLang="ja-JP" dirty="0" err="1"/>
              <a:t>Tristan</a:t>
            </a:r>
            <a:r>
              <a:rPr lang="it-IT" altLang="ja-JP" dirty="0"/>
              <a:t> </a:t>
            </a:r>
            <a:r>
              <a:rPr lang="it-IT" altLang="ja-JP" dirty="0" err="1"/>
              <a:t>Cauleld</a:t>
            </a:r>
            <a:r>
              <a:rPr lang="it-IT" altLang="ja-JP" dirty="0"/>
              <a:t>, Jeremy Blackburn, Emiliano De Cristofaro, Michael </a:t>
            </a:r>
            <a:r>
              <a:rPr lang="it-IT" altLang="ja-JP" dirty="0" err="1"/>
              <a:t>Sirivianos</a:t>
            </a:r>
            <a:r>
              <a:rPr lang="it-IT" altLang="ja-JP" dirty="0"/>
              <a:t>, Gianluca </a:t>
            </a:r>
            <a:r>
              <a:rPr lang="it-IT" altLang="ja-JP" dirty="0" err="1"/>
              <a:t>Stringhini</a:t>
            </a:r>
            <a:r>
              <a:rPr lang="it-IT" altLang="ja-JP" dirty="0"/>
              <a:t>, and Guillermo Suarez-</a:t>
            </a:r>
            <a:r>
              <a:rPr lang="it-IT" altLang="ja-JP" dirty="0" err="1"/>
              <a:t>Tangil</a:t>
            </a:r>
            <a:endParaRPr lang="en-US" altLang="ja-JP" dirty="0"/>
          </a:p>
          <a:p>
            <a:r>
              <a:rPr lang="en-US" altLang="ja-JP" dirty="0"/>
              <a:t>ACM-IMC 2018 October 31-November 2,  Boston, MA, USA </a:t>
            </a:r>
          </a:p>
          <a:p>
            <a:endParaRPr kumimoji="1" lang="ja-JP" altLang="en-US"/>
          </a:p>
        </p:txBody>
      </p:sp>
    </p:spTree>
    <p:extLst>
      <p:ext uri="{BB962C8B-B14F-4D97-AF65-F5344CB8AC3E}">
        <p14:creationId xmlns:p14="http://schemas.microsoft.com/office/powerpoint/2010/main" val="118220660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スライド番号プレースホルダー 2">
            <a:extLst>
              <a:ext uri="{FF2B5EF4-FFF2-40B4-BE49-F238E27FC236}">
                <a16:creationId xmlns:a16="http://schemas.microsoft.com/office/drawing/2014/main" id="{0FFF510C-B3A1-1C44-B618-F695588BF778}"/>
              </a:ext>
            </a:extLst>
          </p:cNvPr>
          <p:cNvSpPr>
            <a:spLocks noGrp="1"/>
          </p:cNvSpPr>
          <p:nvPr>
            <p:ph type="sldNum" sz="quarter" idx="12"/>
          </p:nvPr>
        </p:nvSpPr>
        <p:spPr/>
        <p:txBody>
          <a:bodyPr/>
          <a:lstStyle/>
          <a:p>
            <a:fld id="{3E48B941-74AF-4648-A5A2-DF81533F4F8C}" type="slidenum">
              <a:rPr kumimoji="1" lang="ja-JP" altLang="en-US" smtClean="0"/>
              <a:t>10</a:t>
            </a:fld>
            <a:endParaRPr kumimoji="1" lang="ja-JP" altLang="en-US" dirty="0"/>
          </a:p>
        </p:txBody>
      </p:sp>
      <p:sp>
        <p:nvSpPr>
          <p:cNvPr id="4" name="タイトル 3">
            <a:extLst>
              <a:ext uri="{FF2B5EF4-FFF2-40B4-BE49-F238E27FC236}">
                <a16:creationId xmlns:a16="http://schemas.microsoft.com/office/drawing/2014/main" id="{1B4F7B46-D23A-FD4D-AEF6-8A391029711E}"/>
              </a:ext>
            </a:extLst>
          </p:cNvPr>
          <p:cNvSpPr>
            <a:spLocks noGrp="1"/>
          </p:cNvSpPr>
          <p:nvPr>
            <p:ph type="title"/>
          </p:nvPr>
        </p:nvSpPr>
        <p:spPr/>
        <p:txBody>
          <a:bodyPr/>
          <a:lstStyle/>
          <a:p>
            <a:r>
              <a:rPr kumimoji="1" lang="ja-JP" altLang="en-US"/>
              <a:t>提案手法｜ホークス過程による分析</a:t>
            </a:r>
          </a:p>
        </p:txBody>
      </p:sp>
      <p:sp>
        <p:nvSpPr>
          <p:cNvPr id="7" name="コンテンツ プレースホルダー 2">
            <a:extLst>
              <a:ext uri="{FF2B5EF4-FFF2-40B4-BE49-F238E27FC236}">
                <a16:creationId xmlns:a16="http://schemas.microsoft.com/office/drawing/2014/main" id="{A0316736-D1A6-AC44-B3EA-A95AA96FC90C}"/>
              </a:ext>
            </a:extLst>
          </p:cNvPr>
          <p:cNvSpPr>
            <a:spLocks noGrp="1"/>
          </p:cNvSpPr>
          <p:nvPr>
            <p:ph idx="1"/>
          </p:nvPr>
        </p:nvSpPr>
        <p:spPr/>
        <p:txBody>
          <a:bodyPr/>
          <a:lstStyle/>
          <a:p>
            <a:r>
              <a:rPr lang="en-US" altLang="ja-JP" b="1" dirty="0">
                <a:solidFill>
                  <a:schemeClr val="accent1"/>
                </a:solidFill>
              </a:rPr>
              <a:t> </a:t>
            </a:r>
            <a:r>
              <a:rPr lang="ja-JP" altLang="en-US" b="1">
                <a:solidFill>
                  <a:schemeClr val="accent1"/>
                </a:solidFill>
              </a:rPr>
              <a:t>ミームの生まれを判断し</a:t>
            </a:r>
            <a:r>
              <a:rPr lang="en-US" altLang="ja-JP" b="1" dirty="0">
                <a:solidFill>
                  <a:schemeClr val="accent1"/>
                </a:solidFill>
              </a:rPr>
              <a:t>, </a:t>
            </a:r>
            <a:r>
              <a:rPr lang="ja-JP" altLang="en-US" b="1">
                <a:solidFill>
                  <a:schemeClr val="accent1"/>
                </a:solidFill>
              </a:rPr>
              <a:t>影響力と拡散効率を調査</a:t>
            </a:r>
          </a:p>
          <a:p>
            <a:r>
              <a:rPr lang="en-US" altLang="ja-JP" dirty="0"/>
              <a:t> </a:t>
            </a:r>
            <a:r>
              <a:rPr lang="ja-JP" altLang="en-US"/>
              <a:t>どの</a:t>
            </a:r>
            <a:r>
              <a:rPr lang="ja-JP" altLang="en-US" dirty="0"/>
              <a:t>事象がどこに起因するものかを調査</a:t>
            </a:r>
          </a:p>
          <a:p>
            <a:r>
              <a:rPr lang="en-US" altLang="ja-JP" dirty="0"/>
              <a:t> </a:t>
            </a:r>
            <a:r>
              <a:rPr lang="ja-JP" altLang="en-US"/>
              <a:t>過程</a:t>
            </a:r>
            <a:r>
              <a:rPr lang="ja-JP" altLang="en-US" dirty="0"/>
              <a:t>は </a:t>
            </a:r>
            <a:r>
              <a:rPr lang="en-US" altLang="ja-JP" dirty="0" err="1"/>
              <a:t>The_Donald</a:t>
            </a:r>
            <a:r>
              <a:rPr lang="en-US" altLang="ja-JP" dirty="0"/>
              <a:t>, /pol/, Gab, Twitter, Reddit </a:t>
            </a:r>
            <a:r>
              <a:rPr lang="ja-JP" altLang="en-US" dirty="0"/>
              <a:t>の</a:t>
            </a:r>
            <a:r>
              <a:rPr lang="en-US" altLang="ja-JP" dirty="0"/>
              <a:t> 5 </a:t>
            </a:r>
            <a:r>
              <a:rPr lang="ja-JP" altLang="en-US"/>
              <a:t>つ</a:t>
            </a:r>
            <a:endParaRPr lang="ja-JP" altLang="en-US" dirty="0"/>
          </a:p>
        </p:txBody>
      </p:sp>
      <p:pic>
        <p:nvPicPr>
          <p:cNvPr id="8" name="図 7">
            <a:extLst>
              <a:ext uri="{FF2B5EF4-FFF2-40B4-BE49-F238E27FC236}">
                <a16:creationId xmlns:a16="http://schemas.microsoft.com/office/drawing/2014/main" id="{04101534-B70B-1741-9409-3F49390C06C4}"/>
              </a:ext>
            </a:extLst>
          </p:cNvPr>
          <p:cNvPicPr>
            <a:picLocks noChangeAspect="1"/>
          </p:cNvPicPr>
          <p:nvPr/>
        </p:nvPicPr>
        <p:blipFill>
          <a:blip r:embed="rId3"/>
          <a:stretch>
            <a:fillRect/>
          </a:stretch>
        </p:blipFill>
        <p:spPr>
          <a:xfrm>
            <a:off x="2740733" y="2737938"/>
            <a:ext cx="3733219" cy="3844002"/>
          </a:xfrm>
          <a:prstGeom prst="rect">
            <a:avLst/>
          </a:prstGeom>
        </p:spPr>
      </p:pic>
      <p:sp>
        <p:nvSpPr>
          <p:cNvPr id="9" name="コンテンツ プレースホルダー 2">
            <a:extLst>
              <a:ext uri="{FF2B5EF4-FFF2-40B4-BE49-F238E27FC236}">
                <a16:creationId xmlns:a16="http://schemas.microsoft.com/office/drawing/2014/main" id="{D0681F62-6782-4145-80F6-2746C886C124}"/>
              </a:ext>
            </a:extLst>
          </p:cNvPr>
          <p:cNvSpPr txBox="1">
            <a:spLocks/>
          </p:cNvSpPr>
          <p:nvPr/>
        </p:nvSpPr>
        <p:spPr>
          <a:xfrm>
            <a:off x="6512318" y="3069844"/>
            <a:ext cx="2019613" cy="689547"/>
          </a:xfrm>
          <a:prstGeom prst="rect">
            <a:avLst/>
          </a:prstGeom>
          <a:ln w="25400">
            <a:solidFill>
              <a:srgbClr val="FF0000"/>
            </a:solidFill>
          </a:ln>
        </p:spPr>
        <p:txBody>
          <a:bodyPr vert="horz" lIns="91440" tIns="45720" rIns="91440" bIns="45720" rtlCol="0">
            <a:normAutofit/>
          </a:bodyPr>
          <a:lstStyle>
            <a:lvl1pPr marL="2286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2400" kern="1200">
                <a:solidFill>
                  <a:schemeClr val="tx2"/>
                </a:solidFill>
                <a:latin typeface="Helvetica Neue 本文" charset="0"/>
                <a:ea typeface="メイリオ" charset="-128"/>
                <a:cs typeface="Meiryo" charset="-128"/>
              </a:defRPr>
            </a:lvl1pPr>
            <a:lvl2pPr marL="685800" indent="-228600" algn="l" defTabSz="914400" rtl="0" eaLnBrk="1" latinLnBrk="0" hangingPunct="1">
              <a:lnSpc>
                <a:spcPct val="90000"/>
              </a:lnSpc>
              <a:spcBef>
                <a:spcPts val="0"/>
              </a:spcBef>
              <a:spcAft>
                <a:spcPts val="1200"/>
              </a:spcAft>
              <a:buClr>
                <a:schemeClr val="tx1"/>
              </a:buClr>
              <a:buFont typeface=".AppleSystemUIFont" charset="-120"/>
              <a:buChar char="-"/>
              <a:defRPr kumimoji="1" sz="2000" b="0" kern="1200" baseline="0">
                <a:solidFill>
                  <a:schemeClr val="tx2"/>
                </a:solidFill>
                <a:latin typeface="Helvetica Neue 本文" charset="0"/>
                <a:ea typeface="メイリオ" charset="-128"/>
                <a:cs typeface="Meiryo" charset="-128"/>
              </a:defRPr>
            </a:lvl2pPr>
            <a:lvl3pPr marL="11430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b="0" kern="1200" baseline="0">
                <a:solidFill>
                  <a:schemeClr val="tx2"/>
                </a:solidFill>
                <a:latin typeface="Helvetica Neue 本文" charset="0"/>
                <a:ea typeface="メイリオ" charset="-128"/>
                <a:cs typeface="Meiryo" charset="-128"/>
              </a:defRPr>
            </a:lvl3pPr>
            <a:lvl4pPr marL="16002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lvl="1" indent="0" algn="ctr">
              <a:lnSpc>
                <a:spcPct val="100000"/>
              </a:lnSpc>
              <a:spcAft>
                <a:spcPts val="0"/>
              </a:spcAft>
              <a:buClrTx/>
              <a:buNone/>
            </a:pPr>
            <a:r>
              <a:rPr lang="ja-JP" altLang="en-US" sz="1800" dirty="0"/>
              <a:t>それぞれの過程で</a:t>
            </a:r>
            <a:endParaRPr lang="en-US" altLang="ja-JP" sz="1800" dirty="0"/>
          </a:p>
          <a:p>
            <a:pPr marL="0" lvl="1" indent="0" algn="ctr">
              <a:lnSpc>
                <a:spcPct val="100000"/>
              </a:lnSpc>
              <a:spcAft>
                <a:spcPts val="0"/>
              </a:spcAft>
              <a:buClrTx/>
              <a:buNone/>
            </a:pPr>
            <a:r>
              <a:rPr lang="ja-JP" altLang="en-US" sz="1800" dirty="0"/>
              <a:t>事象が生じる確率</a:t>
            </a:r>
          </a:p>
        </p:txBody>
      </p:sp>
      <p:cxnSp>
        <p:nvCxnSpPr>
          <p:cNvPr id="10" name="直線コネクタ 9">
            <a:extLst>
              <a:ext uri="{FF2B5EF4-FFF2-40B4-BE49-F238E27FC236}">
                <a16:creationId xmlns:a16="http://schemas.microsoft.com/office/drawing/2014/main" id="{27A324F3-B2FB-9445-B243-0A85AA88E5F6}"/>
              </a:ext>
            </a:extLst>
          </p:cNvPr>
          <p:cNvCxnSpPr>
            <a:cxnSpLocks/>
          </p:cNvCxnSpPr>
          <p:nvPr/>
        </p:nvCxnSpPr>
        <p:spPr>
          <a:xfrm flipH="1" flipV="1">
            <a:off x="2194560" y="3352800"/>
            <a:ext cx="869115" cy="361407"/>
          </a:xfrm>
          <a:prstGeom prst="line">
            <a:avLst/>
          </a:prstGeom>
          <a:ln w="25400">
            <a:solidFill>
              <a:srgbClr val="FF0000"/>
            </a:solidFill>
          </a:ln>
        </p:spPr>
        <p:style>
          <a:lnRef idx="1">
            <a:schemeClr val="accent1"/>
          </a:lnRef>
          <a:fillRef idx="0">
            <a:schemeClr val="accent1"/>
          </a:fillRef>
          <a:effectRef idx="0">
            <a:schemeClr val="accent1"/>
          </a:effectRef>
          <a:fontRef idx="minor">
            <a:schemeClr val="tx1"/>
          </a:fontRef>
        </p:style>
      </p:cxnSp>
      <p:sp>
        <p:nvSpPr>
          <p:cNvPr id="11" name="正方形/長方形 10">
            <a:extLst>
              <a:ext uri="{FF2B5EF4-FFF2-40B4-BE49-F238E27FC236}">
                <a16:creationId xmlns:a16="http://schemas.microsoft.com/office/drawing/2014/main" id="{757D9A7D-3443-0743-AA14-1E9777C55EA3}"/>
              </a:ext>
            </a:extLst>
          </p:cNvPr>
          <p:cNvSpPr/>
          <p:nvPr/>
        </p:nvSpPr>
        <p:spPr>
          <a:xfrm>
            <a:off x="4754880" y="3941272"/>
            <a:ext cx="1315068" cy="179624"/>
          </a:xfrm>
          <a:prstGeom prst="rect">
            <a:avLst/>
          </a:prstGeom>
          <a:noFill/>
          <a:ln w="254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2" name="コンテンツ プレースホルダー 2">
            <a:extLst>
              <a:ext uri="{FF2B5EF4-FFF2-40B4-BE49-F238E27FC236}">
                <a16:creationId xmlns:a16="http://schemas.microsoft.com/office/drawing/2014/main" id="{64CB4D26-0299-3344-855D-52ACD60ED084}"/>
              </a:ext>
            </a:extLst>
          </p:cNvPr>
          <p:cNvSpPr txBox="1">
            <a:spLocks/>
          </p:cNvSpPr>
          <p:nvPr/>
        </p:nvSpPr>
        <p:spPr>
          <a:xfrm>
            <a:off x="1061632" y="3064896"/>
            <a:ext cx="1139253" cy="379901"/>
          </a:xfrm>
          <a:prstGeom prst="rect">
            <a:avLst/>
          </a:prstGeom>
          <a:ln w="25400">
            <a:solidFill>
              <a:srgbClr val="FF0000"/>
            </a:solidFill>
          </a:ln>
        </p:spPr>
        <p:txBody>
          <a:bodyPr vert="horz" lIns="91440" tIns="45720" rIns="91440" bIns="45720" rtlCol="0">
            <a:normAutofit/>
          </a:bodyPr>
          <a:lstStyle>
            <a:lvl1pPr marL="2286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2400" kern="1200">
                <a:solidFill>
                  <a:schemeClr val="tx2"/>
                </a:solidFill>
                <a:latin typeface="Helvetica Neue 本文" charset="0"/>
                <a:ea typeface="メイリオ" charset="-128"/>
                <a:cs typeface="Meiryo" charset="-128"/>
              </a:defRPr>
            </a:lvl1pPr>
            <a:lvl2pPr marL="685800" indent="-228600" algn="l" defTabSz="914400" rtl="0" eaLnBrk="1" latinLnBrk="0" hangingPunct="1">
              <a:lnSpc>
                <a:spcPct val="90000"/>
              </a:lnSpc>
              <a:spcBef>
                <a:spcPts val="0"/>
              </a:spcBef>
              <a:spcAft>
                <a:spcPts val="1200"/>
              </a:spcAft>
              <a:buClr>
                <a:schemeClr val="tx1"/>
              </a:buClr>
              <a:buFont typeface=".AppleSystemUIFont" charset="-120"/>
              <a:buChar char="-"/>
              <a:defRPr kumimoji="1" sz="2000" b="0" kern="1200" baseline="0">
                <a:solidFill>
                  <a:schemeClr val="tx2"/>
                </a:solidFill>
                <a:latin typeface="Helvetica Neue 本文" charset="0"/>
                <a:ea typeface="メイリオ" charset="-128"/>
                <a:cs typeface="Meiryo" charset="-128"/>
              </a:defRPr>
            </a:lvl2pPr>
            <a:lvl3pPr marL="11430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b="0" kern="1200" baseline="0">
                <a:solidFill>
                  <a:schemeClr val="tx2"/>
                </a:solidFill>
                <a:latin typeface="Helvetica Neue 本文" charset="0"/>
                <a:ea typeface="メイリオ" charset="-128"/>
                <a:cs typeface="Meiryo" charset="-128"/>
              </a:defRPr>
            </a:lvl3pPr>
            <a:lvl4pPr marL="16002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lvl="1" indent="0" algn="ctr">
              <a:lnSpc>
                <a:spcPct val="100000"/>
              </a:lnSpc>
              <a:spcAft>
                <a:spcPts val="0"/>
              </a:spcAft>
              <a:buClrTx/>
              <a:buNone/>
            </a:pPr>
            <a:r>
              <a:rPr lang="ja-JP" altLang="en-US" sz="1800" dirty="0"/>
              <a:t>事象発生</a:t>
            </a:r>
            <a:endParaRPr lang="en-US" altLang="ja-JP" sz="1800" dirty="0"/>
          </a:p>
        </p:txBody>
      </p:sp>
      <p:cxnSp>
        <p:nvCxnSpPr>
          <p:cNvPr id="13" name="直線コネクタ 12">
            <a:extLst>
              <a:ext uri="{FF2B5EF4-FFF2-40B4-BE49-F238E27FC236}">
                <a16:creationId xmlns:a16="http://schemas.microsoft.com/office/drawing/2014/main" id="{C302A81B-326C-2047-BD1B-BC5B90A7F667}"/>
              </a:ext>
            </a:extLst>
          </p:cNvPr>
          <p:cNvCxnSpPr/>
          <p:nvPr/>
        </p:nvCxnSpPr>
        <p:spPr>
          <a:xfrm flipH="1">
            <a:off x="2200885" y="2837796"/>
            <a:ext cx="1543988" cy="374754"/>
          </a:xfrm>
          <a:prstGeom prst="line">
            <a:avLst/>
          </a:prstGeom>
          <a:ln w="254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4" name="直線コネクタ 13">
            <a:extLst>
              <a:ext uri="{FF2B5EF4-FFF2-40B4-BE49-F238E27FC236}">
                <a16:creationId xmlns:a16="http://schemas.microsoft.com/office/drawing/2014/main" id="{3426D68A-FD18-F34F-90C8-F62BEA577C42}"/>
              </a:ext>
            </a:extLst>
          </p:cNvPr>
          <p:cNvCxnSpPr>
            <a:cxnSpLocks/>
          </p:cNvCxnSpPr>
          <p:nvPr/>
        </p:nvCxnSpPr>
        <p:spPr>
          <a:xfrm flipH="1">
            <a:off x="6060257" y="3413760"/>
            <a:ext cx="450271" cy="534608"/>
          </a:xfrm>
          <a:prstGeom prst="line">
            <a:avLst/>
          </a:prstGeom>
          <a:ln w="25400">
            <a:solidFill>
              <a:srgbClr val="FF0000"/>
            </a:solidFill>
          </a:ln>
        </p:spPr>
        <p:style>
          <a:lnRef idx="1">
            <a:schemeClr val="accent1"/>
          </a:lnRef>
          <a:fillRef idx="0">
            <a:schemeClr val="accent1"/>
          </a:fillRef>
          <a:effectRef idx="0">
            <a:schemeClr val="accent1"/>
          </a:effectRef>
          <a:fontRef idx="minor">
            <a:schemeClr val="tx1"/>
          </a:fontRef>
        </p:style>
      </p:cxnSp>
      <p:sp>
        <p:nvSpPr>
          <p:cNvPr id="15" name="コンテンツ プレースホルダー 2">
            <a:extLst>
              <a:ext uri="{FF2B5EF4-FFF2-40B4-BE49-F238E27FC236}">
                <a16:creationId xmlns:a16="http://schemas.microsoft.com/office/drawing/2014/main" id="{17C2A0C7-713F-3F48-8E5C-698E0BB70FC5}"/>
              </a:ext>
            </a:extLst>
          </p:cNvPr>
          <p:cNvSpPr txBox="1">
            <a:spLocks/>
          </p:cNvSpPr>
          <p:nvPr/>
        </p:nvSpPr>
        <p:spPr>
          <a:xfrm>
            <a:off x="762829" y="4326565"/>
            <a:ext cx="1588957" cy="647771"/>
          </a:xfrm>
          <a:prstGeom prst="rect">
            <a:avLst/>
          </a:prstGeom>
          <a:ln w="25400">
            <a:solidFill>
              <a:srgbClr val="FF0000"/>
            </a:solidFill>
          </a:ln>
        </p:spPr>
        <p:txBody>
          <a:bodyPr vert="horz" lIns="91440" tIns="45720" rIns="91440" bIns="45720" rtlCol="0">
            <a:normAutofit/>
          </a:bodyPr>
          <a:lstStyle>
            <a:lvl1pPr marL="2286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2400" kern="1200">
                <a:solidFill>
                  <a:schemeClr val="tx2"/>
                </a:solidFill>
                <a:latin typeface="Helvetica Neue 本文" charset="0"/>
                <a:ea typeface="メイリオ" charset="-128"/>
                <a:cs typeface="Meiryo" charset="-128"/>
              </a:defRPr>
            </a:lvl1pPr>
            <a:lvl2pPr marL="685800" indent="-228600" algn="l" defTabSz="914400" rtl="0" eaLnBrk="1" latinLnBrk="0" hangingPunct="1">
              <a:lnSpc>
                <a:spcPct val="90000"/>
              </a:lnSpc>
              <a:spcBef>
                <a:spcPts val="0"/>
              </a:spcBef>
              <a:spcAft>
                <a:spcPts val="1200"/>
              </a:spcAft>
              <a:buClr>
                <a:schemeClr val="tx1"/>
              </a:buClr>
              <a:buFont typeface=".AppleSystemUIFont" charset="-120"/>
              <a:buChar char="-"/>
              <a:defRPr kumimoji="1" sz="2000" b="0" kern="1200" baseline="0">
                <a:solidFill>
                  <a:schemeClr val="tx2"/>
                </a:solidFill>
                <a:latin typeface="Helvetica Neue 本文" charset="0"/>
                <a:ea typeface="メイリオ" charset="-128"/>
                <a:cs typeface="Meiryo" charset="-128"/>
              </a:defRPr>
            </a:lvl2pPr>
            <a:lvl3pPr marL="11430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b="0" kern="1200" baseline="0">
                <a:solidFill>
                  <a:schemeClr val="tx2"/>
                </a:solidFill>
                <a:latin typeface="Helvetica Neue 本文" charset="0"/>
                <a:ea typeface="メイリオ" charset="-128"/>
                <a:cs typeface="Meiryo" charset="-128"/>
              </a:defRPr>
            </a:lvl3pPr>
            <a:lvl4pPr marL="16002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lvl="1" indent="0" algn="ctr">
              <a:lnSpc>
                <a:spcPct val="100000"/>
              </a:lnSpc>
              <a:spcAft>
                <a:spcPts val="0"/>
              </a:spcAft>
              <a:buClrTx/>
              <a:buNone/>
            </a:pPr>
            <a:r>
              <a:rPr lang="ja-JP" altLang="en-US" sz="1800" dirty="0"/>
              <a:t>事象発生時の</a:t>
            </a:r>
            <a:endParaRPr lang="en-US" altLang="ja-JP" sz="1800" dirty="0"/>
          </a:p>
          <a:p>
            <a:pPr marL="0" lvl="1" indent="0" algn="ctr">
              <a:lnSpc>
                <a:spcPct val="100000"/>
              </a:lnSpc>
              <a:spcAft>
                <a:spcPts val="0"/>
              </a:spcAft>
              <a:buClrTx/>
              <a:buNone/>
            </a:pPr>
            <a:r>
              <a:rPr lang="ja-JP" altLang="en-US" sz="1800" dirty="0"/>
              <a:t>インパルス</a:t>
            </a:r>
            <a:endParaRPr lang="en-US" altLang="ja-JP" sz="1800" dirty="0"/>
          </a:p>
        </p:txBody>
      </p:sp>
      <p:sp>
        <p:nvSpPr>
          <p:cNvPr id="16" name="正方形/長方形 15">
            <a:extLst>
              <a:ext uri="{FF2B5EF4-FFF2-40B4-BE49-F238E27FC236}">
                <a16:creationId xmlns:a16="http://schemas.microsoft.com/office/drawing/2014/main" id="{2CF2D6FF-6ABF-B34C-9842-1C61CEBA629A}"/>
              </a:ext>
            </a:extLst>
          </p:cNvPr>
          <p:cNvSpPr/>
          <p:nvPr/>
        </p:nvSpPr>
        <p:spPr>
          <a:xfrm>
            <a:off x="2779776" y="4803649"/>
            <a:ext cx="971692" cy="341376"/>
          </a:xfrm>
          <a:prstGeom prst="rect">
            <a:avLst/>
          </a:prstGeom>
          <a:noFill/>
          <a:ln w="254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cxnSp>
        <p:nvCxnSpPr>
          <p:cNvPr id="17" name="直線コネクタ 16">
            <a:extLst>
              <a:ext uri="{FF2B5EF4-FFF2-40B4-BE49-F238E27FC236}">
                <a16:creationId xmlns:a16="http://schemas.microsoft.com/office/drawing/2014/main" id="{061C75E4-1339-1F41-9031-41B8077C074A}"/>
              </a:ext>
            </a:extLst>
          </p:cNvPr>
          <p:cNvCxnSpPr>
            <a:cxnSpLocks/>
            <a:stCxn id="16" idx="1"/>
            <a:endCxn id="15" idx="3"/>
          </p:cNvCxnSpPr>
          <p:nvPr/>
        </p:nvCxnSpPr>
        <p:spPr>
          <a:xfrm flipH="1" flipV="1">
            <a:off x="2351786" y="4650451"/>
            <a:ext cx="427990" cy="323886"/>
          </a:xfrm>
          <a:prstGeom prst="line">
            <a:avLst/>
          </a:prstGeom>
          <a:ln w="25400">
            <a:solidFill>
              <a:srgbClr val="FF0000"/>
            </a:solidFill>
          </a:ln>
        </p:spPr>
        <p:style>
          <a:lnRef idx="1">
            <a:schemeClr val="accent1"/>
          </a:lnRef>
          <a:fillRef idx="0">
            <a:schemeClr val="accent1"/>
          </a:fillRef>
          <a:effectRef idx="0">
            <a:schemeClr val="accent1"/>
          </a:effectRef>
          <a:fontRef idx="minor">
            <a:schemeClr val="tx1"/>
          </a:fontRef>
        </p:style>
      </p:cxnSp>
      <p:sp>
        <p:nvSpPr>
          <p:cNvPr id="18" name="コンテンツ プレースホルダー 2">
            <a:extLst>
              <a:ext uri="{FF2B5EF4-FFF2-40B4-BE49-F238E27FC236}">
                <a16:creationId xmlns:a16="http://schemas.microsoft.com/office/drawing/2014/main" id="{07898039-27ED-DA4A-B4F8-F88C2748E518}"/>
              </a:ext>
            </a:extLst>
          </p:cNvPr>
          <p:cNvSpPr txBox="1">
            <a:spLocks/>
          </p:cNvSpPr>
          <p:nvPr/>
        </p:nvSpPr>
        <p:spPr>
          <a:xfrm>
            <a:off x="729748" y="5654394"/>
            <a:ext cx="1796324" cy="374907"/>
          </a:xfrm>
          <a:prstGeom prst="rect">
            <a:avLst/>
          </a:prstGeom>
          <a:ln w="25400">
            <a:solidFill>
              <a:srgbClr val="FF0000"/>
            </a:solidFill>
          </a:ln>
        </p:spPr>
        <p:txBody>
          <a:bodyPr vert="horz" lIns="91440" tIns="45720" rIns="91440" bIns="45720" rtlCol="0">
            <a:normAutofit/>
          </a:bodyPr>
          <a:lstStyle>
            <a:lvl1pPr marL="2286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2400" kern="1200">
                <a:solidFill>
                  <a:schemeClr val="tx2"/>
                </a:solidFill>
                <a:latin typeface="Helvetica Neue 本文" charset="0"/>
                <a:ea typeface="メイリオ" charset="-128"/>
                <a:cs typeface="Meiryo" charset="-128"/>
              </a:defRPr>
            </a:lvl1pPr>
            <a:lvl2pPr marL="685800" indent="-228600" algn="l" defTabSz="914400" rtl="0" eaLnBrk="1" latinLnBrk="0" hangingPunct="1">
              <a:lnSpc>
                <a:spcPct val="90000"/>
              </a:lnSpc>
              <a:spcBef>
                <a:spcPts val="0"/>
              </a:spcBef>
              <a:spcAft>
                <a:spcPts val="1200"/>
              </a:spcAft>
              <a:buClr>
                <a:schemeClr val="tx1"/>
              </a:buClr>
              <a:buFont typeface=".AppleSystemUIFont" charset="-120"/>
              <a:buChar char="-"/>
              <a:defRPr kumimoji="1" sz="2000" b="0" kern="1200" baseline="0">
                <a:solidFill>
                  <a:schemeClr val="tx2"/>
                </a:solidFill>
                <a:latin typeface="Helvetica Neue 本文" charset="0"/>
                <a:ea typeface="メイリオ" charset="-128"/>
                <a:cs typeface="Meiryo" charset="-128"/>
              </a:defRPr>
            </a:lvl2pPr>
            <a:lvl3pPr marL="11430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b="0" kern="1200" baseline="0">
                <a:solidFill>
                  <a:schemeClr val="tx2"/>
                </a:solidFill>
                <a:latin typeface="Helvetica Neue 本文" charset="0"/>
                <a:ea typeface="メイリオ" charset="-128"/>
                <a:cs typeface="Meiryo" charset="-128"/>
              </a:defRPr>
            </a:lvl3pPr>
            <a:lvl4pPr marL="16002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lvl="1" indent="0" algn="ctr">
              <a:lnSpc>
                <a:spcPct val="100000"/>
              </a:lnSpc>
              <a:spcAft>
                <a:spcPts val="0"/>
              </a:spcAft>
              <a:buClrTx/>
              <a:buNone/>
            </a:pPr>
            <a:r>
              <a:rPr lang="ja-JP" altLang="en-US" sz="1800"/>
              <a:t>事象発生の原因</a:t>
            </a:r>
            <a:endParaRPr lang="en-US" altLang="ja-JP" sz="1800" dirty="0"/>
          </a:p>
        </p:txBody>
      </p:sp>
      <p:sp>
        <p:nvSpPr>
          <p:cNvPr id="19" name="正方形/長方形 18">
            <a:extLst>
              <a:ext uri="{FF2B5EF4-FFF2-40B4-BE49-F238E27FC236}">
                <a16:creationId xmlns:a16="http://schemas.microsoft.com/office/drawing/2014/main" id="{A6F613C1-7664-8D4C-986A-DEE0797101F1}"/>
              </a:ext>
            </a:extLst>
          </p:cNvPr>
          <p:cNvSpPr/>
          <p:nvPr/>
        </p:nvSpPr>
        <p:spPr>
          <a:xfrm>
            <a:off x="2877312" y="5803849"/>
            <a:ext cx="808600" cy="353111"/>
          </a:xfrm>
          <a:prstGeom prst="rect">
            <a:avLst/>
          </a:prstGeom>
          <a:noFill/>
          <a:ln w="254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cxnSp>
        <p:nvCxnSpPr>
          <p:cNvPr id="20" name="直線コネクタ 19">
            <a:extLst>
              <a:ext uri="{FF2B5EF4-FFF2-40B4-BE49-F238E27FC236}">
                <a16:creationId xmlns:a16="http://schemas.microsoft.com/office/drawing/2014/main" id="{E3AB6B00-DA76-BB4F-8F5B-F6902BDC4FE6}"/>
              </a:ext>
            </a:extLst>
          </p:cNvPr>
          <p:cNvCxnSpPr>
            <a:cxnSpLocks/>
          </p:cNvCxnSpPr>
          <p:nvPr/>
        </p:nvCxnSpPr>
        <p:spPr>
          <a:xfrm flipH="1" flipV="1">
            <a:off x="2523744" y="5864352"/>
            <a:ext cx="350302" cy="141516"/>
          </a:xfrm>
          <a:prstGeom prst="line">
            <a:avLst/>
          </a:prstGeom>
          <a:ln w="254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21" name="直線コネクタ 20">
            <a:extLst>
              <a:ext uri="{FF2B5EF4-FFF2-40B4-BE49-F238E27FC236}">
                <a16:creationId xmlns:a16="http://schemas.microsoft.com/office/drawing/2014/main" id="{AACF8635-2080-DB4D-9D12-B2990F37D9C7}"/>
              </a:ext>
            </a:extLst>
          </p:cNvPr>
          <p:cNvCxnSpPr>
            <a:cxnSpLocks/>
          </p:cNvCxnSpPr>
          <p:nvPr/>
        </p:nvCxnSpPr>
        <p:spPr>
          <a:xfrm flipH="1" flipV="1">
            <a:off x="2023874" y="3462528"/>
            <a:ext cx="1536190" cy="768096"/>
          </a:xfrm>
          <a:prstGeom prst="line">
            <a:avLst/>
          </a:prstGeom>
          <a:ln w="25400">
            <a:solidFill>
              <a:srgbClr val="FF000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90528639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コンテンツ プレースホルダー 1">
            <a:extLst>
              <a:ext uri="{FF2B5EF4-FFF2-40B4-BE49-F238E27FC236}">
                <a16:creationId xmlns:a16="http://schemas.microsoft.com/office/drawing/2014/main" id="{1A54B282-3FED-8F46-BB5A-E3042184A807}"/>
              </a:ext>
            </a:extLst>
          </p:cNvPr>
          <p:cNvSpPr>
            <a:spLocks noGrp="1"/>
          </p:cNvSpPr>
          <p:nvPr>
            <p:ph idx="1"/>
          </p:nvPr>
        </p:nvSpPr>
        <p:spPr/>
        <p:txBody>
          <a:bodyPr/>
          <a:lstStyle/>
          <a:p>
            <a:r>
              <a:rPr kumimoji="1" lang="en-US" altLang="ja-JP" dirty="0"/>
              <a:t> </a:t>
            </a:r>
            <a:r>
              <a:rPr kumimoji="1" lang="ja-JP" altLang="en-US"/>
              <a:t>別の</a:t>
            </a:r>
            <a:r>
              <a:rPr kumimoji="1" lang="en-US" altLang="ja-JP" dirty="0"/>
              <a:t> SNS </a:t>
            </a:r>
            <a:r>
              <a:rPr kumimoji="1" lang="ja-JP" altLang="en-US"/>
              <a:t>に拡散されたミームの割合</a:t>
            </a:r>
          </a:p>
        </p:txBody>
      </p:sp>
      <p:sp>
        <p:nvSpPr>
          <p:cNvPr id="3" name="スライド番号プレースホルダー 2">
            <a:extLst>
              <a:ext uri="{FF2B5EF4-FFF2-40B4-BE49-F238E27FC236}">
                <a16:creationId xmlns:a16="http://schemas.microsoft.com/office/drawing/2014/main" id="{5FB3FEBE-0141-BF4B-A99E-F1FB62E42A22}"/>
              </a:ext>
            </a:extLst>
          </p:cNvPr>
          <p:cNvSpPr>
            <a:spLocks noGrp="1"/>
          </p:cNvSpPr>
          <p:nvPr>
            <p:ph type="sldNum" sz="quarter" idx="12"/>
          </p:nvPr>
        </p:nvSpPr>
        <p:spPr/>
        <p:txBody>
          <a:bodyPr/>
          <a:lstStyle/>
          <a:p>
            <a:fld id="{3E48B941-74AF-4648-A5A2-DF81533F4F8C}" type="slidenum">
              <a:rPr kumimoji="1" lang="ja-JP" altLang="en-US" smtClean="0"/>
              <a:t>11</a:t>
            </a:fld>
            <a:endParaRPr kumimoji="1" lang="ja-JP" altLang="en-US" dirty="0"/>
          </a:p>
        </p:txBody>
      </p:sp>
      <p:sp>
        <p:nvSpPr>
          <p:cNvPr id="4" name="タイトル 3">
            <a:extLst>
              <a:ext uri="{FF2B5EF4-FFF2-40B4-BE49-F238E27FC236}">
                <a16:creationId xmlns:a16="http://schemas.microsoft.com/office/drawing/2014/main" id="{3F14C576-D0CD-3149-8954-C450C23396A5}"/>
              </a:ext>
            </a:extLst>
          </p:cNvPr>
          <p:cNvSpPr>
            <a:spLocks noGrp="1"/>
          </p:cNvSpPr>
          <p:nvPr>
            <p:ph type="title"/>
          </p:nvPr>
        </p:nvSpPr>
        <p:spPr/>
        <p:txBody>
          <a:bodyPr/>
          <a:lstStyle/>
          <a:p>
            <a:r>
              <a:rPr kumimoji="1" lang="ja-JP" altLang="en-US"/>
              <a:t>評価｜人種差別ミームの影響力</a:t>
            </a:r>
          </a:p>
        </p:txBody>
      </p:sp>
      <p:pic>
        <p:nvPicPr>
          <p:cNvPr id="14" name="図 13">
            <a:extLst>
              <a:ext uri="{FF2B5EF4-FFF2-40B4-BE49-F238E27FC236}">
                <a16:creationId xmlns:a16="http://schemas.microsoft.com/office/drawing/2014/main" id="{00FA10FF-FE3A-EE43-A007-4F90B3AD773A}"/>
              </a:ext>
            </a:extLst>
          </p:cNvPr>
          <p:cNvPicPr>
            <a:picLocks noChangeAspect="1"/>
          </p:cNvPicPr>
          <p:nvPr/>
        </p:nvPicPr>
        <p:blipFill>
          <a:blip r:embed="rId3"/>
          <a:stretch>
            <a:fillRect/>
          </a:stretch>
        </p:blipFill>
        <p:spPr>
          <a:xfrm>
            <a:off x="352426" y="2427068"/>
            <a:ext cx="8384384" cy="3992564"/>
          </a:xfrm>
          <a:prstGeom prst="rect">
            <a:avLst/>
          </a:prstGeom>
        </p:spPr>
      </p:pic>
      <p:sp>
        <p:nvSpPr>
          <p:cNvPr id="15" name="正方形/長方形 14">
            <a:extLst>
              <a:ext uri="{FF2B5EF4-FFF2-40B4-BE49-F238E27FC236}">
                <a16:creationId xmlns:a16="http://schemas.microsoft.com/office/drawing/2014/main" id="{DAD91D2A-E2C7-1449-8C74-E7D3E92C64A5}"/>
              </a:ext>
            </a:extLst>
          </p:cNvPr>
          <p:cNvSpPr/>
          <p:nvPr/>
        </p:nvSpPr>
        <p:spPr>
          <a:xfrm>
            <a:off x="950259" y="2725272"/>
            <a:ext cx="7550804" cy="772704"/>
          </a:xfrm>
          <a:prstGeom prst="rect">
            <a:avLst/>
          </a:prstGeom>
          <a:noFill/>
          <a:ln w="317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rgbClr val="FF0000"/>
              </a:solidFill>
            </a:endParaRPr>
          </a:p>
        </p:txBody>
      </p:sp>
      <p:cxnSp>
        <p:nvCxnSpPr>
          <p:cNvPr id="16" name="直線コネクタ 15">
            <a:extLst>
              <a:ext uri="{FF2B5EF4-FFF2-40B4-BE49-F238E27FC236}">
                <a16:creationId xmlns:a16="http://schemas.microsoft.com/office/drawing/2014/main" id="{BB59F536-061E-B541-B23D-635F10AD47FA}"/>
              </a:ext>
            </a:extLst>
          </p:cNvPr>
          <p:cNvCxnSpPr/>
          <p:nvPr/>
        </p:nvCxnSpPr>
        <p:spPr>
          <a:xfrm flipH="1">
            <a:off x="5029200" y="2250624"/>
            <a:ext cx="506186" cy="492576"/>
          </a:xfrm>
          <a:prstGeom prst="line">
            <a:avLst/>
          </a:prstGeom>
          <a:ln w="31750">
            <a:solidFill>
              <a:srgbClr val="FF0000"/>
            </a:solidFill>
          </a:ln>
        </p:spPr>
        <p:style>
          <a:lnRef idx="1">
            <a:schemeClr val="accent1"/>
          </a:lnRef>
          <a:fillRef idx="0">
            <a:schemeClr val="accent1"/>
          </a:fillRef>
          <a:effectRef idx="0">
            <a:schemeClr val="accent1"/>
          </a:effectRef>
          <a:fontRef idx="minor">
            <a:schemeClr val="tx1"/>
          </a:fontRef>
        </p:style>
      </p:cxnSp>
      <p:sp>
        <p:nvSpPr>
          <p:cNvPr id="17" name="コンテンツ プレースホルダー 2">
            <a:extLst>
              <a:ext uri="{FF2B5EF4-FFF2-40B4-BE49-F238E27FC236}">
                <a16:creationId xmlns:a16="http://schemas.microsoft.com/office/drawing/2014/main" id="{A5C69F00-4B5C-504D-A69F-1C8BDDA03B62}"/>
              </a:ext>
            </a:extLst>
          </p:cNvPr>
          <p:cNvSpPr txBox="1">
            <a:spLocks/>
          </p:cNvSpPr>
          <p:nvPr/>
        </p:nvSpPr>
        <p:spPr>
          <a:xfrm>
            <a:off x="2759529" y="1807034"/>
            <a:ext cx="5208813" cy="462638"/>
          </a:xfrm>
          <a:prstGeom prst="rect">
            <a:avLst/>
          </a:prstGeom>
          <a:ln w="31750">
            <a:solidFill>
              <a:srgbClr val="FF0000"/>
            </a:solidFill>
          </a:ln>
        </p:spPr>
        <p:txBody>
          <a:bodyPr vert="horz" lIns="91440" tIns="45720" rIns="91440" bIns="45720" rtlCol="0">
            <a:normAutofit/>
          </a:bodyPr>
          <a:lstStyle>
            <a:lvl1pPr marL="2286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2400" kern="1200">
                <a:solidFill>
                  <a:schemeClr val="tx2"/>
                </a:solidFill>
                <a:latin typeface="Helvetica Neue 本文" charset="0"/>
                <a:ea typeface="メイリオ" charset="-128"/>
                <a:cs typeface="Meiryo" charset="-128"/>
              </a:defRPr>
            </a:lvl1pPr>
            <a:lvl2pPr marL="685800" indent="-228600" algn="l" defTabSz="914400" rtl="0" eaLnBrk="1" latinLnBrk="0" hangingPunct="1">
              <a:lnSpc>
                <a:spcPct val="90000"/>
              </a:lnSpc>
              <a:spcBef>
                <a:spcPts val="0"/>
              </a:spcBef>
              <a:spcAft>
                <a:spcPts val="1200"/>
              </a:spcAft>
              <a:buClr>
                <a:schemeClr val="tx1"/>
              </a:buClr>
              <a:buFont typeface=".AppleSystemUIFont" charset="-120"/>
              <a:buChar char="-"/>
              <a:defRPr kumimoji="1" sz="2000" b="0" kern="1200" baseline="0">
                <a:solidFill>
                  <a:schemeClr val="tx2"/>
                </a:solidFill>
                <a:latin typeface="Helvetica Neue 本文" charset="0"/>
                <a:ea typeface="メイリオ" charset="-128"/>
                <a:cs typeface="Meiryo" charset="-128"/>
              </a:defRPr>
            </a:lvl2pPr>
            <a:lvl3pPr marL="11430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b="0" kern="1200" baseline="0">
                <a:solidFill>
                  <a:schemeClr val="tx2"/>
                </a:solidFill>
                <a:latin typeface="Helvetica Neue 本文" charset="0"/>
                <a:ea typeface="メイリオ" charset="-128"/>
                <a:cs typeface="Meiryo" charset="-128"/>
              </a:defRPr>
            </a:lvl3pPr>
            <a:lvl4pPr marL="16002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indent="0">
              <a:lnSpc>
                <a:spcPct val="100000"/>
              </a:lnSpc>
              <a:buNone/>
            </a:pPr>
            <a:r>
              <a:rPr lang="en-US" altLang="ja-JP" b="1" dirty="0"/>
              <a:t>/pol/ </a:t>
            </a:r>
            <a:r>
              <a:rPr lang="ja-JP" altLang="en-US" b="1" dirty="0"/>
              <a:t>が拡散元のとき</a:t>
            </a:r>
            <a:r>
              <a:rPr lang="en-US" altLang="ja-JP" b="1" dirty="0"/>
              <a:t>, </a:t>
            </a:r>
            <a:r>
              <a:rPr lang="ja-JP" altLang="en-US" b="1" dirty="0"/>
              <a:t>影響力が最大</a:t>
            </a:r>
          </a:p>
        </p:txBody>
      </p:sp>
      <p:sp>
        <p:nvSpPr>
          <p:cNvPr id="18" name="テキスト ボックス 17">
            <a:extLst>
              <a:ext uri="{FF2B5EF4-FFF2-40B4-BE49-F238E27FC236}">
                <a16:creationId xmlns:a16="http://schemas.microsoft.com/office/drawing/2014/main" id="{28E1F03C-9538-5242-8866-A463B397C6B7}"/>
              </a:ext>
            </a:extLst>
          </p:cNvPr>
          <p:cNvSpPr txBox="1"/>
          <p:nvPr/>
        </p:nvSpPr>
        <p:spPr>
          <a:xfrm>
            <a:off x="256794" y="3575956"/>
            <a:ext cx="461665" cy="1708160"/>
          </a:xfrm>
          <a:prstGeom prst="rect">
            <a:avLst/>
          </a:prstGeom>
          <a:solidFill>
            <a:schemeClr val="bg1"/>
          </a:solidFill>
        </p:spPr>
        <p:txBody>
          <a:bodyPr vert="eaVert" wrap="none" rtlCol="0">
            <a:spAutoFit/>
          </a:bodyPr>
          <a:lstStyle/>
          <a:p>
            <a:r>
              <a:rPr kumimoji="1" lang="ja-JP" altLang="en-US" dirty="0">
                <a:solidFill>
                  <a:schemeClr val="tx2"/>
                </a:solidFill>
                <a:latin typeface="Meiryo" charset="-128"/>
                <a:ea typeface="Meiryo" charset="-128"/>
                <a:cs typeface="Meiryo" charset="-128"/>
              </a:rPr>
              <a:t>ミームの拡散元</a:t>
            </a:r>
          </a:p>
        </p:txBody>
      </p:sp>
      <p:sp>
        <p:nvSpPr>
          <p:cNvPr id="19" name="テキスト ボックス 18">
            <a:extLst>
              <a:ext uri="{FF2B5EF4-FFF2-40B4-BE49-F238E27FC236}">
                <a16:creationId xmlns:a16="http://schemas.microsoft.com/office/drawing/2014/main" id="{D490CE61-2E2D-D244-8A66-8AB7EB9A930F}"/>
              </a:ext>
            </a:extLst>
          </p:cNvPr>
          <p:cNvSpPr txBox="1"/>
          <p:nvPr/>
        </p:nvSpPr>
        <p:spPr>
          <a:xfrm>
            <a:off x="3853544" y="6139542"/>
            <a:ext cx="1800493" cy="369332"/>
          </a:xfrm>
          <a:prstGeom prst="rect">
            <a:avLst/>
          </a:prstGeom>
          <a:solidFill>
            <a:schemeClr val="bg1"/>
          </a:solidFill>
        </p:spPr>
        <p:txBody>
          <a:bodyPr wrap="none" rtlCol="0">
            <a:spAutoFit/>
          </a:bodyPr>
          <a:lstStyle/>
          <a:p>
            <a:r>
              <a:rPr lang="ja-JP" altLang="en-US" dirty="0">
                <a:latin typeface="Meiryo" charset="-128"/>
                <a:ea typeface="Meiryo" charset="-128"/>
                <a:cs typeface="Meiryo" charset="-128"/>
              </a:rPr>
              <a:t>ミームの拡散先</a:t>
            </a:r>
            <a:endParaRPr kumimoji="1" lang="ja-JP" altLang="en-US" dirty="0">
              <a:latin typeface="Meiryo" charset="-128"/>
              <a:ea typeface="Meiryo" charset="-128"/>
              <a:cs typeface="Meiryo" charset="-128"/>
            </a:endParaRPr>
          </a:p>
        </p:txBody>
      </p:sp>
    </p:spTree>
    <p:extLst>
      <p:ext uri="{BB962C8B-B14F-4D97-AF65-F5344CB8AC3E}">
        <p14:creationId xmlns:p14="http://schemas.microsoft.com/office/powerpoint/2010/main" val="256153098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コンテンツ プレースホルダー 1">
            <a:extLst>
              <a:ext uri="{FF2B5EF4-FFF2-40B4-BE49-F238E27FC236}">
                <a16:creationId xmlns:a16="http://schemas.microsoft.com/office/drawing/2014/main" id="{67564F7D-F757-F646-8FED-4CE255B393E4}"/>
              </a:ext>
            </a:extLst>
          </p:cNvPr>
          <p:cNvSpPr>
            <a:spLocks noGrp="1"/>
          </p:cNvSpPr>
          <p:nvPr>
            <p:ph idx="1"/>
          </p:nvPr>
        </p:nvSpPr>
        <p:spPr/>
        <p:txBody>
          <a:bodyPr/>
          <a:lstStyle/>
          <a:p>
            <a:r>
              <a:rPr kumimoji="1" lang="en-US" altLang="ja-JP" dirty="0"/>
              <a:t> </a:t>
            </a:r>
            <a:r>
              <a:rPr kumimoji="1" lang="ja-JP" altLang="en-US"/>
              <a:t>あるミームについて</a:t>
            </a:r>
            <a:r>
              <a:rPr kumimoji="1" lang="en-US" altLang="ja-JP" dirty="0"/>
              <a:t>, </a:t>
            </a:r>
            <a:r>
              <a:rPr kumimoji="1" lang="ja-JP" altLang="en-US"/>
              <a:t>それが拡散される確率</a:t>
            </a:r>
          </a:p>
        </p:txBody>
      </p:sp>
      <p:sp>
        <p:nvSpPr>
          <p:cNvPr id="3" name="スライド番号プレースホルダー 2">
            <a:extLst>
              <a:ext uri="{FF2B5EF4-FFF2-40B4-BE49-F238E27FC236}">
                <a16:creationId xmlns:a16="http://schemas.microsoft.com/office/drawing/2014/main" id="{AF068C6E-3BB0-9F4E-B87B-E4CD5EA7C3B2}"/>
              </a:ext>
            </a:extLst>
          </p:cNvPr>
          <p:cNvSpPr>
            <a:spLocks noGrp="1"/>
          </p:cNvSpPr>
          <p:nvPr>
            <p:ph type="sldNum" sz="quarter" idx="12"/>
          </p:nvPr>
        </p:nvSpPr>
        <p:spPr/>
        <p:txBody>
          <a:bodyPr/>
          <a:lstStyle/>
          <a:p>
            <a:fld id="{3E48B941-74AF-4648-A5A2-DF81533F4F8C}" type="slidenum">
              <a:rPr kumimoji="1" lang="ja-JP" altLang="en-US" smtClean="0"/>
              <a:t>12</a:t>
            </a:fld>
            <a:endParaRPr kumimoji="1" lang="ja-JP" altLang="en-US" dirty="0"/>
          </a:p>
        </p:txBody>
      </p:sp>
      <p:sp>
        <p:nvSpPr>
          <p:cNvPr id="4" name="タイトル 3">
            <a:extLst>
              <a:ext uri="{FF2B5EF4-FFF2-40B4-BE49-F238E27FC236}">
                <a16:creationId xmlns:a16="http://schemas.microsoft.com/office/drawing/2014/main" id="{43C4C8E7-322C-2740-8C16-ECD378CFB53C}"/>
              </a:ext>
            </a:extLst>
          </p:cNvPr>
          <p:cNvSpPr>
            <a:spLocks noGrp="1"/>
          </p:cNvSpPr>
          <p:nvPr>
            <p:ph type="title"/>
          </p:nvPr>
        </p:nvSpPr>
        <p:spPr/>
        <p:txBody>
          <a:bodyPr/>
          <a:lstStyle/>
          <a:p>
            <a:r>
              <a:rPr kumimoji="1" lang="ja-JP" altLang="en-US"/>
              <a:t>評価｜人種差別ミームの拡散効率</a:t>
            </a:r>
          </a:p>
        </p:txBody>
      </p:sp>
      <p:pic>
        <p:nvPicPr>
          <p:cNvPr id="11" name="図 10">
            <a:extLst>
              <a:ext uri="{FF2B5EF4-FFF2-40B4-BE49-F238E27FC236}">
                <a16:creationId xmlns:a16="http://schemas.microsoft.com/office/drawing/2014/main" id="{480DCB3C-0DEE-874C-BB2A-24F726642BBE}"/>
              </a:ext>
            </a:extLst>
          </p:cNvPr>
          <p:cNvPicPr>
            <a:picLocks noChangeAspect="1"/>
          </p:cNvPicPr>
          <p:nvPr/>
        </p:nvPicPr>
        <p:blipFill>
          <a:blip r:embed="rId3"/>
          <a:stretch>
            <a:fillRect/>
          </a:stretch>
        </p:blipFill>
        <p:spPr>
          <a:xfrm>
            <a:off x="379559" y="2401940"/>
            <a:ext cx="8340725" cy="4071539"/>
          </a:xfrm>
          <a:prstGeom prst="rect">
            <a:avLst/>
          </a:prstGeom>
        </p:spPr>
      </p:pic>
      <p:sp>
        <p:nvSpPr>
          <p:cNvPr id="12" name="正方形/長方形 11">
            <a:extLst>
              <a:ext uri="{FF2B5EF4-FFF2-40B4-BE49-F238E27FC236}">
                <a16:creationId xmlns:a16="http://schemas.microsoft.com/office/drawing/2014/main" id="{FDB5D1CB-7140-8649-8272-32CDDF0CBFF7}"/>
              </a:ext>
            </a:extLst>
          </p:cNvPr>
          <p:cNvSpPr/>
          <p:nvPr/>
        </p:nvSpPr>
        <p:spPr>
          <a:xfrm>
            <a:off x="7330340" y="2753092"/>
            <a:ext cx="1148418" cy="3374363"/>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accent1"/>
              </a:solidFill>
            </a:endParaRPr>
          </a:p>
        </p:txBody>
      </p:sp>
      <p:cxnSp>
        <p:nvCxnSpPr>
          <p:cNvPr id="14" name="直線コネクタ 13">
            <a:extLst>
              <a:ext uri="{FF2B5EF4-FFF2-40B4-BE49-F238E27FC236}">
                <a16:creationId xmlns:a16="http://schemas.microsoft.com/office/drawing/2014/main" id="{4EF92CF6-7E69-8846-8CC4-991E11858D7A}"/>
              </a:ext>
            </a:extLst>
          </p:cNvPr>
          <p:cNvCxnSpPr>
            <a:cxnSpLocks/>
            <a:stCxn id="12" idx="0"/>
          </p:cNvCxnSpPr>
          <p:nvPr/>
        </p:nvCxnSpPr>
        <p:spPr>
          <a:xfrm flipH="1" flipV="1">
            <a:off x="5857827" y="2298557"/>
            <a:ext cx="2046722" cy="454535"/>
          </a:xfrm>
          <a:prstGeom prst="line">
            <a:avLst/>
          </a:prstGeom>
          <a:ln w="31750">
            <a:solidFill>
              <a:srgbClr val="FF0000"/>
            </a:solidFill>
          </a:ln>
        </p:spPr>
        <p:style>
          <a:lnRef idx="1">
            <a:schemeClr val="accent1"/>
          </a:lnRef>
          <a:fillRef idx="0">
            <a:schemeClr val="accent1"/>
          </a:fillRef>
          <a:effectRef idx="0">
            <a:schemeClr val="accent1"/>
          </a:effectRef>
          <a:fontRef idx="minor">
            <a:schemeClr val="tx1"/>
          </a:fontRef>
        </p:style>
      </p:cxnSp>
      <p:sp>
        <p:nvSpPr>
          <p:cNvPr id="15" name="テキスト ボックス 14">
            <a:extLst>
              <a:ext uri="{FF2B5EF4-FFF2-40B4-BE49-F238E27FC236}">
                <a16:creationId xmlns:a16="http://schemas.microsoft.com/office/drawing/2014/main" id="{5260676C-7063-C64C-A508-D0D55F4187F1}"/>
              </a:ext>
            </a:extLst>
          </p:cNvPr>
          <p:cNvSpPr txBox="1"/>
          <p:nvPr/>
        </p:nvSpPr>
        <p:spPr>
          <a:xfrm>
            <a:off x="256794" y="3575956"/>
            <a:ext cx="461665" cy="1708160"/>
          </a:xfrm>
          <a:prstGeom prst="rect">
            <a:avLst/>
          </a:prstGeom>
          <a:solidFill>
            <a:schemeClr val="bg1"/>
          </a:solidFill>
        </p:spPr>
        <p:txBody>
          <a:bodyPr vert="eaVert" wrap="none" rtlCol="0">
            <a:spAutoFit/>
          </a:bodyPr>
          <a:lstStyle/>
          <a:p>
            <a:r>
              <a:rPr kumimoji="1" lang="ja-JP" altLang="en-US" dirty="0">
                <a:solidFill>
                  <a:schemeClr val="tx2"/>
                </a:solidFill>
                <a:latin typeface="Meiryo" charset="-128"/>
                <a:ea typeface="Meiryo" charset="-128"/>
                <a:cs typeface="Meiryo" charset="-128"/>
              </a:rPr>
              <a:t>ミームの拡散元</a:t>
            </a:r>
          </a:p>
        </p:txBody>
      </p:sp>
      <p:sp>
        <p:nvSpPr>
          <p:cNvPr id="16" name="テキスト ボックス 15">
            <a:extLst>
              <a:ext uri="{FF2B5EF4-FFF2-40B4-BE49-F238E27FC236}">
                <a16:creationId xmlns:a16="http://schemas.microsoft.com/office/drawing/2014/main" id="{E2521619-ECC9-5A42-91F1-D602DC537E42}"/>
              </a:ext>
            </a:extLst>
          </p:cNvPr>
          <p:cNvSpPr txBox="1"/>
          <p:nvPr/>
        </p:nvSpPr>
        <p:spPr>
          <a:xfrm>
            <a:off x="3853544" y="6139542"/>
            <a:ext cx="1800493" cy="369332"/>
          </a:xfrm>
          <a:prstGeom prst="rect">
            <a:avLst/>
          </a:prstGeom>
          <a:solidFill>
            <a:schemeClr val="bg1"/>
          </a:solidFill>
        </p:spPr>
        <p:txBody>
          <a:bodyPr wrap="none" rtlCol="0">
            <a:spAutoFit/>
          </a:bodyPr>
          <a:lstStyle/>
          <a:p>
            <a:r>
              <a:rPr lang="ja-JP" altLang="en-US" dirty="0">
                <a:latin typeface="Meiryo" charset="-128"/>
                <a:ea typeface="Meiryo" charset="-128"/>
                <a:cs typeface="Meiryo" charset="-128"/>
              </a:rPr>
              <a:t>ミームの拡散先</a:t>
            </a:r>
            <a:endParaRPr kumimoji="1" lang="ja-JP" altLang="en-US" dirty="0">
              <a:latin typeface="Meiryo" charset="-128"/>
              <a:ea typeface="Meiryo" charset="-128"/>
              <a:cs typeface="Meiryo" charset="-128"/>
            </a:endParaRPr>
          </a:p>
        </p:txBody>
      </p:sp>
      <p:sp>
        <p:nvSpPr>
          <p:cNvPr id="17" name="コンテンツ プレースホルダー 2">
            <a:extLst>
              <a:ext uri="{FF2B5EF4-FFF2-40B4-BE49-F238E27FC236}">
                <a16:creationId xmlns:a16="http://schemas.microsoft.com/office/drawing/2014/main" id="{75548024-5C38-2940-9D0B-74884916ABB3}"/>
              </a:ext>
            </a:extLst>
          </p:cNvPr>
          <p:cNvSpPr txBox="1">
            <a:spLocks/>
          </p:cNvSpPr>
          <p:nvPr/>
        </p:nvSpPr>
        <p:spPr>
          <a:xfrm>
            <a:off x="4473146" y="1831748"/>
            <a:ext cx="3556980" cy="462638"/>
          </a:xfrm>
          <a:prstGeom prst="rect">
            <a:avLst/>
          </a:prstGeom>
          <a:ln w="31750">
            <a:solidFill>
              <a:srgbClr val="FF0000"/>
            </a:solidFill>
          </a:ln>
        </p:spPr>
        <p:txBody>
          <a:bodyPr vert="horz" lIns="91440" tIns="45720" rIns="91440" bIns="45720" rtlCol="0">
            <a:normAutofit/>
          </a:bodyPr>
          <a:lstStyle>
            <a:lvl1pPr marL="2286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2400" kern="1200">
                <a:solidFill>
                  <a:schemeClr val="tx2"/>
                </a:solidFill>
                <a:latin typeface="Helvetica Neue 本文" charset="0"/>
                <a:ea typeface="メイリオ" charset="-128"/>
                <a:cs typeface="Meiryo" charset="-128"/>
              </a:defRPr>
            </a:lvl1pPr>
            <a:lvl2pPr marL="685800" indent="-228600" algn="l" defTabSz="914400" rtl="0" eaLnBrk="1" latinLnBrk="0" hangingPunct="1">
              <a:lnSpc>
                <a:spcPct val="90000"/>
              </a:lnSpc>
              <a:spcBef>
                <a:spcPts val="0"/>
              </a:spcBef>
              <a:spcAft>
                <a:spcPts val="1200"/>
              </a:spcAft>
              <a:buClr>
                <a:schemeClr val="tx1"/>
              </a:buClr>
              <a:buFont typeface=".AppleSystemUIFont" charset="-120"/>
              <a:buChar char="-"/>
              <a:defRPr kumimoji="1" sz="2000" b="0" kern="1200" baseline="0">
                <a:solidFill>
                  <a:schemeClr val="tx2"/>
                </a:solidFill>
                <a:latin typeface="Helvetica Neue 本文" charset="0"/>
                <a:ea typeface="メイリオ" charset="-128"/>
                <a:cs typeface="Meiryo" charset="-128"/>
              </a:defRPr>
            </a:lvl2pPr>
            <a:lvl3pPr marL="11430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b="0" kern="1200" baseline="0">
                <a:solidFill>
                  <a:schemeClr val="tx2"/>
                </a:solidFill>
                <a:latin typeface="Helvetica Neue 本文" charset="0"/>
                <a:ea typeface="メイリオ" charset="-128"/>
                <a:cs typeface="Meiryo" charset="-128"/>
              </a:defRPr>
            </a:lvl3pPr>
            <a:lvl4pPr marL="16002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indent="0">
              <a:lnSpc>
                <a:spcPct val="100000"/>
              </a:lnSpc>
              <a:buNone/>
            </a:pPr>
            <a:r>
              <a:rPr lang="en-US" altLang="ja-JP" b="1" dirty="0" err="1"/>
              <a:t>The_Donald</a:t>
            </a:r>
            <a:r>
              <a:rPr lang="ja-JP" altLang="en-US" b="1"/>
              <a:t> が最高効率</a:t>
            </a:r>
            <a:endParaRPr lang="ja-JP" altLang="en-US" b="1" dirty="0"/>
          </a:p>
        </p:txBody>
      </p:sp>
    </p:spTree>
    <p:extLst>
      <p:ext uri="{BB962C8B-B14F-4D97-AF65-F5344CB8AC3E}">
        <p14:creationId xmlns:p14="http://schemas.microsoft.com/office/powerpoint/2010/main" val="10304126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コンテンツ プレースホルダー 1">
            <a:extLst>
              <a:ext uri="{FF2B5EF4-FFF2-40B4-BE49-F238E27FC236}">
                <a16:creationId xmlns:a16="http://schemas.microsoft.com/office/drawing/2014/main" id="{459250DB-9EC3-5543-99BF-D28D84355813}"/>
              </a:ext>
            </a:extLst>
          </p:cNvPr>
          <p:cNvSpPr>
            <a:spLocks noGrp="1"/>
          </p:cNvSpPr>
          <p:nvPr>
            <p:ph idx="1"/>
          </p:nvPr>
        </p:nvSpPr>
        <p:spPr>
          <a:xfrm>
            <a:off x="628649" y="1171580"/>
            <a:ext cx="8132291" cy="5313363"/>
          </a:xfrm>
        </p:spPr>
        <p:txBody>
          <a:bodyPr/>
          <a:lstStyle/>
          <a:p>
            <a:r>
              <a:rPr kumimoji="1" lang="en-US" altLang="ja-JP" dirty="0"/>
              <a:t> </a:t>
            </a:r>
            <a:r>
              <a:rPr lang="en-US" altLang="ja-JP" dirty="0"/>
              <a:t>Web </a:t>
            </a:r>
            <a:r>
              <a:rPr lang="ja-JP" altLang="en-US"/>
              <a:t>の台頭</a:t>
            </a:r>
            <a:endParaRPr lang="en-US" altLang="ja-JP" dirty="0"/>
          </a:p>
          <a:p>
            <a:pPr lvl="1"/>
            <a:r>
              <a:rPr lang="ja-JP" altLang="en-US"/>
              <a:t>ミームが政治思想や信条の拡散に利用</a:t>
            </a:r>
            <a:endParaRPr lang="en-US" altLang="ja-JP" dirty="0"/>
          </a:p>
          <a:p>
            <a:r>
              <a:rPr lang="ja-JP" altLang="en-US"/>
              <a:t>攻撃的なミームの排除</a:t>
            </a:r>
            <a:r>
              <a:rPr lang="en-US" altLang="ja-JP" dirty="0"/>
              <a:t>, </a:t>
            </a:r>
            <a:r>
              <a:rPr lang="ja-JP" altLang="en-US"/>
              <a:t>特定の需要増加</a:t>
            </a:r>
            <a:endParaRPr lang="en-US" altLang="ja-JP" dirty="0"/>
          </a:p>
          <a:p>
            <a:pPr lvl="1"/>
            <a:r>
              <a:rPr lang="ja-JP" altLang="en-US"/>
              <a:t>ミームの起源と影響力を解釈できるツールは少ない</a:t>
            </a:r>
            <a:endParaRPr lang="en-US" altLang="ja-JP" dirty="0"/>
          </a:p>
          <a:p>
            <a:r>
              <a:rPr lang="en-US" altLang="ja-JP" dirty="0"/>
              <a:t> </a:t>
            </a:r>
            <a:r>
              <a:rPr lang="ja-JP" altLang="en-US"/>
              <a:t>パイプライン処理を用いたミームの意味付け</a:t>
            </a:r>
            <a:endParaRPr lang="en-US" altLang="ja-JP" dirty="0"/>
          </a:p>
          <a:p>
            <a:pPr lvl="1"/>
            <a:r>
              <a:rPr lang="ja-JP" altLang="en-US"/>
              <a:t>人種差別的ミームが</a:t>
            </a:r>
            <a:r>
              <a:rPr lang="en-US" altLang="ja-JP" dirty="0"/>
              <a:t> Fringe </a:t>
            </a:r>
            <a:r>
              <a:rPr lang="ja-JP" altLang="en-US"/>
              <a:t>コミュニティに多く投稿</a:t>
            </a:r>
            <a:endParaRPr lang="en-US" altLang="ja-JP" dirty="0"/>
          </a:p>
          <a:p>
            <a:pPr lvl="1"/>
            <a:r>
              <a:rPr lang="ja-JP" altLang="en-US"/>
              <a:t>政治的ミームは普遍的に存在</a:t>
            </a:r>
            <a:endParaRPr lang="en-US" altLang="ja-JP" dirty="0"/>
          </a:p>
          <a:p>
            <a:pPr lvl="1"/>
            <a:r>
              <a:rPr lang="ja-JP" altLang="en-US"/>
              <a:t>実世界の出来事は政治的ミームの投稿数に影響</a:t>
            </a:r>
            <a:endParaRPr lang="en-US" altLang="ja-JP" dirty="0"/>
          </a:p>
          <a:p>
            <a:r>
              <a:rPr lang="en-US" altLang="ja-JP" dirty="0"/>
              <a:t> </a:t>
            </a:r>
            <a:r>
              <a:rPr lang="ja-JP" altLang="en-US"/>
              <a:t>ホークス過程で複数</a:t>
            </a:r>
            <a:r>
              <a:rPr lang="en-US" altLang="ja-JP" dirty="0"/>
              <a:t> SNS </a:t>
            </a:r>
            <a:r>
              <a:rPr lang="ja-JP" altLang="en-US"/>
              <a:t>に渡るミームの拡散を分析</a:t>
            </a:r>
            <a:endParaRPr lang="en-US" altLang="ja-JP" dirty="0"/>
          </a:p>
          <a:p>
            <a:pPr lvl="1"/>
            <a:r>
              <a:rPr lang="en-US" altLang="ja-JP" dirty="0"/>
              <a:t>/pol/</a:t>
            </a:r>
            <a:r>
              <a:rPr lang="ja-JP" altLang="en-US"/>
              <a:t> の他の</a:t>
            </a:r>
            <a:r>
              <a:rPr lang="en-US" altLang="ja-JP" dirty="0"/>
              <a:t> SNS </a:t>
            </a:r>
            <a:r>
              <a:rPr lang="ja-JP" altLang="en-US"/>
              <a:t>への影響力が最大</a:t>
            </a:r>
            <a:endParaRPr lang="en-US" altLang="ja-JP" dirty="0"/>
          </a:p>
          <a:p>
            <a:pPr lvl="1"/>
            <a:r>
              <a:rPr lang="en-US" altLang="ja-JP" dirty="0" err="1"/>
              <a:t>The_Donald</a:t>
            </a:r>
            <a:r>
              <a:rPr lang="en-US" altLang="ja-JP" dirty="0"/>
              <a:t> </a:t>
            </a:r>
            <a:r>
              <a:rPr lang="ja-JP" altLang="en-US"/>
              <a:t>の他の</a:t>
            </a:r>
            <a:r>
              <a:rPr lang="en-US" altLang="ja-JP" dirty="0"/>
              <a:t> SNS </a:t>
            </a:r>
            <a:r>
              <a:rPr lang="ja-JP" altLang="en-US"/>
              <a:t>への拡散効率が最高</a:t>
            </a:r>
            <a:endParaRPr lang="en-US" altLang="ja-JP" dirty="0"/>
          </a:p>
          <a:p>
            <a:pPr lvl="1"/>
            <a:endParaRPr lang="en-US" altLang="ja-JP" dirty="0"/>
          </a:p>
          <a:p>
            <a:pPr lvl="1"/>
            <a:endParaRPr kumimoji="1" lang="ja-JP" altLang="en-US"/>
          </a:p>
        </p:txBody>
      </p:sp>
      <p:sp>
        <p:nvSpPr>
          <p:cNvPr id="3" name="スライド番号プレースホルダー 2">
            <a:extLst>
              <a:ext uri="{FF2B5EF4-FFF2-40B4-BE49-F238E27FC236}">
                <a16:creationId xmlns:a16="http://schemas.microsoft.com/office/drawing/2014/main" id="{0488D3FE-7F2F-E74D-8625-7D4E3FADA3CC}"/>
              </a:ext>
            </a:extLst>
          </p:cNvPr>
          <p:cNvSpPr>
            <a:spLocks noGrp="1"/>
          </p:cNvSpPr>
          <p:nvPr>
            <p:ph type="sldNum" sz="quarter" idx="12"/>
          </p:nvPr>
        </p:nvSpPr>
        <p:spPr/>
        <p:txBody>
          <a:bodyPr/>
          <a:lstStyle/>
          <a:p>
            <a:fld id="{3E48B941-74AF-4648-A5A2-DF81533F4F8C}" type="slidenum">
              <a:rPr kumimoji="1" lang="ja-JP" altLang="en-US" smtClean="0"/>
              <a:t>13</a:t>
            </a:fld>
            <a:endParaRPr kumimoji="1" lang="ja-JP" altLang="en-US" dirty="0"/>
          </a:p>
        </p:txBody>
      </p:sp>
      <p:sp>
        <p:nvSpPr>
          <p:cNvPr id="4" name="タイトル 3">
            <a:extLst>
              <a:ext uri="{FF2B5EF4-FFF2-40B4-BE49-F238E27FC236}">
                <a16:creationId xmlns:a16="http://schemas.microsoft.com/office/drawing/2014/main" id="{611FC64B-A262-7542-8E2F-A2AF134EE3D4}"/>
              </a:ext>
            </a:extLst>
          </p:cNvPr>
          <p:cNvSpPr>
            <a:spLocks noGrp="1"/>
          </p:cNvSpPr>
          <p:nvPr>
            <p:ph type="title"/>
          </p:nvPr>
        </p:nvSpPr>
        <p:spPr/>
        <p:txBody>
          <a:bodyPr/>
          <a:lstStyle/>
          <a:p>
            <a:r>
              <a:rPr kumimoji="1" lang="ja-JP" altLang="en-US"/>
              <a:t>まとめ</a:t>
            </a:r>
          </a:p>
        </p:txBody>
      </p:sp>
    </p:spTree>
    <p:extLst>
      <p:ext uri="{BB962C8B-B14F-4D97-AF65-F5344CB8AC3E}">
        <p14:creationId xmlns:p14="http://schemas.microsoft.com/office/powerpoint/2010/main" val="304835793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コンテンツ プレースホルダー 1">
            <a:extLst>
              <a:ext uri="{FF2B5EF4-FFF2-40B4-BE49-F238E27FC236}">
                <a16:creationId xmlns:a16="http://schemas.microsoft.com/office/drawing/2014/main" id="{32849B6D-59BB-3C42-99D3-039410F75D2D}"/>
              </a:ext>
            </a:extLst>
          </p:cNvPr>
          <p:cNvSpPr>
            <a:spLocks noGrp="1"/>
          </p:cNvSpPr>
          <p:nvPr>
            <p:ph idx="1"/>
          </p:nvPr>
        </p:nvSpPr>
        <p:spPr>
          <a:xfrm>
            <a:off x="628649" y="1171580"/>
            <a:ext cx="8224405" cy="5326202"/>
          </a:xfrm>
        </p:spPr>
        <p:txBody>
          <a:bodyPr>
            <a:normAutofit/>
          </a:bodyPr>
          <a:lstStyle/>
          <a:p>
            <a:r>
              <a:rPr lang="en-US" altLang="ja-JP" dirty="0"/>
              <a:t> Web </a:t>
            </a:r>
            <a:r>
              <a:rPr lang="ja-JP" altLang="en-US"/>
              <a:t>の台頭</a:t>
            </a:r>
            <a:endParaRPr lang="en-US" altLang="ja-JP" dirty="0"/>
          </a:p>
          <a:p>
            <a:pPr lvl="1"/>
            <a:r>
              <a:rPr lang="ja-JP" altLang="en-US"/>
              <a:t>考え</a:t>
            </a:r>
            <a:r>
              <a:rPr lang="en-US" altLang="ja-JP" dirty="0"/>
              <a:t>, </a:t>
            </a:r>
            <a:r>
              <a:rPr lang="ja-JP" altLang="en-US"/>
              <a:t>文化</a:t>
            </a:r>
            <a:r>
              <a:rPr lang="en-US" altLang="ja-JP" dirty="0"/>
              <a:t>, </a:t>
            </a:r>
            <a:r>
              <a:rPr lang="ja-JP" altLang="en-US"/>
              <a:t>画像</a:t>
            </a:r>
            <a:r>
              <a:rPr lang="en-US" altLang="ja-JP" dirty="0"/>
              <a:t>, </a:t>
            </a:r>
            <a:r>
              <a:rPr lang="ja-JP" altLang="en-US"/>
              <a:t>映像などが今までにない速度で拡散</a:t>
            </a:r>
            <a:endParaRPr kumimoji="1" lang="en-US" altLang="ja-JP" dirty="0"/>
          </a:p>
          <a:p>
            <a:r>
              <a:rPr kumimoji="1" lang="en-US" altLang="ja-JP" dirty="0"/>
              <a:t> </a:t>
            </a:r>
            <a:r>
              <a:rPr kumimoji="1" lang="ja-JP" altLang="en-US"/>
              <a:t>政治思想や信条の拡散に</a:t>
            </a:r>
            <a:r>
              <a:rPr kumimoji="1" lang="ja-JP" altLang="en-US" b="1">
                <a:solidFill>
                  <a:schemeClr val="accent1"/>
                </a:solidFill>
              </a:rPr>
              <a:t>ミーム</a:t>
            </a:r>
            <a:r>
              <a:rPr kumimoji="1" lang="en-US" altLang="ja-JP" b="1" dirty="0">
                <a:solidFill>
                  <a:schemeClr val="accent1"/>
                </a:solidFill>
              </a:rPr>
              <a:t> (meme) </a:t>
            </a:r>
            <a:r>
              <a:rPr kumimoji="1" lang="ja-JP" altLang="en-US"/>
              <a:t>の</a:t>
            </a:r>
            <a:r>
              <a:rPr lang="ja-JP" altLang="en-US"/>
              <a:t>利用</a:t>
            </a:r>
            <a:endParaRPr lang="en-US" altLang="ja-JP" dirty="0"/>
          </a:p>
          <a:p>
            <a:pPr lvl="1"/>
            <a:r>
              <a:rPr kumimoji="1" lang="ja-JP" altLang="en-US"/>
              <a:t>ミーム</a:t>
            </a:r>
            <a:r>
              <a:rPr kumimoji="1" lang="en-US" altLang="ja-JP" dirty="0"/>
              <a:t> : </a:t>
            </a:r>
            <a:r>
              <a:rPr kumimoji="1" lang="ja-JP" altLang="en-US"/>
              <a:t>インターネットで流行する画像や言い回し</a:t>
            </a:r>
            <a:endParaRPr kumimoji="1" lang="en-US" altLang="ja-JP" dirty="0"/>
          </a:p>
          <a:p>
            <a:r>
              <a:rPr lang="en-US" altLang="ja-JP" dirty="0"/>
              <a:t> </a:t>
            </a:r>
            <a:r>
              <a:rPr lang="ja-JP" altLang="en-US"/>
              <a:t>攻撃的なミームの</a:t>
            </a:r>
            <a:r>
              <a:rPr kumimoji="1" lang="ja-JP" altLang="en-US"/>
              <a:t>排除</a:t>
            </a:r>
            <a:r>
              <a:rPr kumimoji="1" lang="en-US" altLang="ja-JP" dirty="0"/>
              <a:t>, </a:t>
            </a:r>
            <a:r>
              <a:rPr kumimoji="1" lang="ja-JP" altLang="en-US"/>
              <a:t>特定の需要増加</a:t>
            </a:r>
            <a:endParaRPr kumimoji="1" lang="en-US" altLang="ja-JP" dirty="0"/>
          </a:p>
          <a:p>
            <a:pPr lvl="1"/>
            <a:r>
              <a:rPr lang="en-US" altLang="ja-JP" dirty="0"/>
              <a:t>e.</a:t>
            </a:r>
            <a:r>
              <a:rPr kumimoji="1" lang="en-US" altLang="ja-JP" dirty="0"/>
              <a:t>g</a:t>
            </a:r>
            <a:r>
              <a:rPr lang="en-US" altLang="ja-JP" dirty="0"/>
              <a:t>. </a:t>
            </a:r>
            <a:r>
              <a:rPr kumimoji="1" lang="ja-JP" altLang="en-US">
                <a:solidFill>
                  <a:schemeClr val="accent1"/>
                </a:solidFill>
              </a:rPr>
              <a:t>人種差別的</a:t>
            </a:r>
            <a:r>
              <a:rPr kumimoji="1" lang="en-US" altLang="ja-JP" dirty="0"/>
              <a:t>, </a:t>
            </a:r>
            <a:r>
              <a:rPr kumimoji="1" lang="ja-JP" altLang="en-US">
                <a:solidFill>
                  <a:schemeClr val="accent2"/>
                </a:solidFill>
              </a:rPr>
              <a:t>政治的</a:t>
            </a:r>
            <a:endParaRPr kumimoji="1" lang="en-US" altLang="ja-JP" dirty="0">
              <a:solidFill>
                <a:schemeClr val="accent2"/>
              </a:solidFill>
            </a:endParaRPr>
          </a:p>
          <a:p>
            <a:r>
              <a:rPr lang="ja-JP" altLang="en-US"/>
              <a:t>ミームの起源と影響力を解釈できるツールは少ない</a:t>
            </a:r>
            <a:endParaRPr lang="en-US" altLang="ja-JP" dirty="0"/>
          </a:p>
        </p:txBody>
      </p:sp>
      <p:sp>
        <p:nvSpPr>
          <p:cNvPr id="4" name="タイトル 3">
            <a:extLst>
              <a:ext uri="{FF2B5EF4-FFF2-40B4-BE49-F238E27FC236}">
                <a16:creationId xmlns:a16="http://schemas.microsoft.com/office/drawing/2014/main" id="{25FDADB1-A7B4-2D45-BDB6-5ADA3CD17C45}"/>
              </a:ext>
            </a:extLst>
          </p:cNvPr>
          <p:cNvSpPr>
            <a:spLocks noGrp="1"/>
          </p:cNvSpPr>
          <p:nvPr>
            <p:ph type="title"/>
          </p:nvPr>
        </p:nvSpPr>
        <p:spPr/>
        <p:txBody>
          <a:bodyPr/>
          <a:lstStyle/>
          <a:p>
            <a:r>
              <a:rPr kumimoji="1" lang="ja-JP" altLang="en-US"/>
              <a:t>背景</a:t>
            </a:r>
          </a:p>
        </p:txBody>
      </p:sp>
      <p:pic>
        <p:nvPicPr>
          <p:cNvPr id="5" name="図 4">
            <a:extLst>
              <a:ext uri="{FF2B5EF4-FFF2-40B4-BE49-F238E27FC236}">
                <a16:creationId xmlns:a16="http://schemas.microsoft.com/office/drawing/2014/main" id="{B457B4EC-ABD3-1C46-BB4B-2EEA606173BC}"/>
              </a:ext>
            </a:extLst>
          </p:cNvPr>
          <p:cNvPicPr>
            <a:picLocks noChangeAspect="1"/>
          </p:cNvPicPr>
          <p:nvPr/>
        </p:nvPicPr>
        <p:blipFill>
          <a:blip r:embed="rId3"/>
          <a:stretch>
            <a:fillRect/>
          </a:stretch>
        </p:blipFill>
        <p:spPr>
          <a:xfrm>
            <a:off x="1170278" y="4515292"/>
            <a:ext cx="2858506" cy="1693599"/>
          </a:xfrm>
          <a:prstGeom prst="rect">
            <a:avLst/>
          </a:prstGeom>
        </p:spPr>
      </p:pic>
      <p:pic>
        <p:nvPicPr>
          <p:cNvPr id="6" name="図 5">
            <a:extLst>
              <a:ext uri="{FF2B5EF4-FFF2-40B4-BE49-F238E27FC236}">
                <a16:creationId xmlns:a16="http://schemas.microsoft.com/office/drawing/2014/main" id="{F112C4CC-0072-F54E-B83E-93D97D746131}"/>
              </a:ext>
            </a:extLst>
          </p:cNvPr>
          <p:cNvPicPr>
            <a:picLocks noChangeAspect="1"/>
          </p:cNvPicPr>
          <p:nvPr/>
        </p:nvPicPr>
        <p:blipFill>
          <a:blip r:embed="rId4"/>
          <a:stretch>
            <a:fillRect/>
          </a:stretch>
        </p:blipFill>
        <p:spPr>
          <a:xfrm>
            <a:off x="4065738" y="4489458"/>
            <a:ext cx="1630947" cy="1653704"/>
          </a:xfrm>
          <a:prstGeom prst="rect">
            <a:avLst/>
          </a:prstGeom>
          <a:ln w="44450">
            <a:solidFill>
              <a:schemeClr val="accent1"/>
            </a:solidFill>
          </a:ln>
        </p:spPr>
      </p:pic>
      <p:pic>
        <p:nvPicPr>
          <p:cNvPr id="7" name="図 6">
            <a:extLst>
              <a:ext uri="{FF2B5EF4-FFF2-40B4-BE49-F238E27FC236}">
                <a16:creationId xmlns:a16="http://schemas.microsoft.com/office/drawing/2014/main" id="{16F3F812-3676-ED4D-8F5F-6C85B98690D1}"/>
              </a:ext>
            </a:extLst>
          </p:cNvPr>
          <p:cNvPicPr>
            <a:picLocks noChangeAspect="1"/>
          </p:cNvPicPr>
          <p:nvPr/>
        </p:nvPicPr>
        <p:blipFill>
          <a:blip r:embed="rId5"/>
          <a:stretch>
            <a:fillRect/>
          </a:stretch>
        </p:blipFill>
        <p:spPr>
          <a:xfrm>
            <a:off x="5799488" y="4484623"/>
            <a:ext cx="1776607" cy="1675409"/>
          </a:xfrm>
          <a:prstGeom prst="rect">
            <a:avLst/>
          </a:prstGeom>
          <a:ln w="44450">
            <a:solidFill>
              <a:schemeClr val="accent2"/>
            </a:solidFill>
          </a:ln>
        </p:spPr>
      </p:pic>
      <p:sp>
        <p:nvSpPr>
          <p:cNvPr id="10" name="スライド番号プレースホルダー 2">
            <a:extLst>
              <a:ext uri="{FF2B5EF4-FFF2-40B4-BE49-F238E27FC236}">
                <a16:creationId xmlns:a16="http://schemas.microsoft.com/office/drawing/2014/main" id="{85A2FF77-9EAE-574E-A9FD-9B1869693EDB}"/>
              </a:ext>
            </a:extLst>
          </p:cNvPr>
          <p:cNvSpPr>
            <a:spLocks noGrp="1"/>
          </p:cNvSpPr>
          <p:nvPr>
            <p:ph type="sldNum" sz="quarter" idx="12"/>
          </p:nvPr>
        </p:nvSpPr>
        <p:spPr>
          <a:xfrm>
            <a:off x="6457950" y="6356351"/>
            <a:ext cx="2057400" cy="365125"/>
          </a:xfrm>
        </p:spPr>
        <p:txBody>
          <a:bodyPr/>
          <a:lstStyle/>
          <a:p>
            <a:fld id="{3E48B941-74AF-4648-A5A2-DF81533F4F8C}" type="slidenum">
              <a:rPr kumimoji="1" lang="ja-JP" altLang="en-US" smtClean="0"/>
              <a:t>2</a:t>
            </a:fld>
            <a:endParaRPr kumimoji="1" lang="ja-JP" altLang="en-US" dirty="0"/>
          </a:p>
        </p:txBody>
      </p:sp>
    </p:spTree>
    <p:extLst>
      <p:ext uri="{BB962C8B-B14F-4D97-AF65-F5344CB8AC3E}">
        <p14:creationId xmlns:p14="http://schemas.microsoft.com/office/powerpoint/2010/main" val="133682427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コンテンツ プレースホルダー 1">
            <a:extLst>
              <a:ext uri="{FF2B5EF4-FFF2-40B4-BE49-F238E27FC236}">
                <a16:creationId xmlns:a16="http://schemas.microsoft.com/office/drawing/2014/main" id="{BBA27CCD-12CF-EA40-B210-EAA8DC2BB930}"/>
              </a:ext>
            </a:extLst>
          </p:cNvPr>
          <p:cNvSpPr>
            <a:spLocks noGrp="1"/>
          </p:cNvSpPr>
          <p:nvPr>
            <p:ph idx="1"/>
          </p:nvPr>
        </p:nvSpPr>
        <p:spPr>
          <a:xfrm>
            <a:off x="628649" y="1171580"/>
            <a:ext cx="8515351" cy="5313363"/>
          </a:xfrm>
        </p:spPr>
        <p:txBody>
          <a:bodyPr/>
          <a:lstStyle/>
          <a:p>
            <a:r>
              <a:rPr lang="en-US" altLang="ja-JP" dirty="0"/>
              <a:t> </a:t>
            </a:r>
            <a:r>
              <a:rPr lang="en" altLang="ja-JP" dirty="0"/>
              <a:t>L. Weng, F. </a:t>
            </a:r>
            <a:r>
              <a:rPr lang="en" altLang="ja-JP" dirty="0" err="1"/>
              <a:t>Menczer</a:t>
            </a:r>
            <a:r>
              <a:rPr lang="en" altLang="ja-JP" dirty="0"/>
              <a:t>, and Y.-Y. </a:t>
            </a:r>
            <a:r>
              <a:rPr lang="en" altLang="ja-JP" dirty="0" err="1"/>
              <a:t>Ahn</a:t>
            </a:r>
            <a:r>
              <a:rPr lang="en" altLang="ja-JP" dirty="0"/>
              <a:t>. Predicting Successful Memes Using Network and Community Structure. In ICWSM, 2014. </a:t>
            </a:r>
            <a:endParaRPr lang="en-US" altLang="ja-JP" dirty="0"/>
          </a:p>
          <a:p>
            <a:pPr lvl="1"/>
            <a:r>
              <a:rPr lang="en-US" altLang="ja-JP" dirty="0"/>
              <a:t>Twitter </a:t>
            </a:r>
            <a:r>
              <a:rPr lang="ja-JP" altLang="en-US"/>
              <a:t>の</a:t>
            </a:r>
            <a:r>
              <a:rPr lang="en-US" altLang="ja-JP" dirty="0"/>
              <a:t> </a:t>
            </a:r>
            <a:r>
              <a:rPr lang="ja-JP" altLang="en-US"/>
              <a:t>ハッシュタグからミームの人気度調査</a:t>
            </a:r>
            <a:endParaRPr lang="en-US" altLang="ja-JP" dirty="0">
              <a:solidFill>
                <a:schemeClr val="accent1"/>
              </a:solidFill>
            </a:endParaRPr>
          </a:p>
          <a:p>
            <a:r>
              <a:rPr lang="en-US" altLang="ja-JP" dirty="0"/>
              <a:t> </a:t>
            </a:r>
            <a:r>
              <a:rPr lang="en" altLang="ja-JP" dirty="0"/>
              <a:t>L. A. Adamic, T. M. Lento, E. Adar, and P. C. Ng. Information Evolution in Social Networks. In WSDM, 2016.</a:t>
            </a:r>
          </a:p>
          <a:p>
            <a:pPr lvl="1"/>
            <a:r>
              <a:rPr lang="en-US" altLang="ja-JP" dirty="0"/>
              <a:t>Facebook </a:t>
            </a:r>
            <a:r>
              <a:rPr lang="ja-JP" altLang="en-US"/>
              <a:t>間の伝搬の過程で新しいミームが生まれることを証明</a:t>
            </a:r>
          </a:p>
        </p:txBody>
      </p:sp>
      <p:sp>
        <p:nvSpPr>
          <p:cNvPr id="3" name="スライド番号プレースホルダー 2">
            <a:extLst>
              <a:ext uri="{FF2B5EF4-FFF2-40B4-BE49-F238E27FC236}">
                <a16:creationId xmlns:a16="http://schemas.microsoft.com/office/drawing/2014/main" id="{A0C7AB33-F964-BF4A-A806-0D20C26B1DF9}"/>
              </a:ext>
            </a:extLst>
          </p:cNvPr>
          <p:cNvSpPr>
            <a:spLocks noGrp="1"/>
          </p:cNvSpPr>
          <p:nvPr>
            <p:ph type="sldNum" sz="quarter" idx="12"/>
          </p:nvPr>
        </p:nvSpPr>
        <p:spPr/>
        <p:txBody>
          <a:bodyPr/>
          <a:lstStyle/>
          <a:p>
            <a:fld id="{3E48B941-74AF-4648-A5A2-DF81533F4F8C}" type="slidenum">
              <a:rPr kumimoji="1" lang="ja-JP" altLang="en-US" smtClean="0"/>
              <a:t>3</a:t>
            </a:fld>
            <a:endParaRPr kumimoji="1" lang="ja-JP" altLang="en-US" dirty="0"/>
          </a:p>
        </p:txBody>
      </p:sp>
      <p:sp>
        <p:nvSpPr>
          <p:cNvPr id="4" name="タイトル 3">
            <a:extLst>
              <a:ext uri="{FF2B5EF4-FFF2-40B4-BE49-F238E27FC236}">
                <a16:creationId xmlns:a16="http://schemas.microsoft.com/office/drawing/2014/main" id="{EDBFC58A-861E-D445-8093-0398C9D58255}"/>
              </a:ext>
            </a:extLst>
          </p:cNvPr>
          <p:cNvSpPr>
            <a:spLocks noGrp="1"/>
          </p:cNvSpPr>
          <p:nvPr>
            <p:ph type="title"/>
          </p:nvPr>
        </p:nvSpPr>
        <p:spPr/>
        <p:txBody>
          <a:bodyPr/>
          <a:lstStyle/>
          <a:p>
            <a:r>
              <a:rPr lang="ja-JP" altLang="en-US"/>
              <a:t>関連研究</a:t>
            </a:r>
            <a:endParaRPr kumimoji="1" lang="ja-JP" altLang="en-US"/>
          </a:p>
        </p:txBody>
      </p:sp>
      <p:sp>
        <p:nvSpPr>
          <p:cNvPr id="5" name="正方形/長方形 4">
            <a:extLst>
              <a:ext uri="{FF2B5EF4-FFF2-40B4-BE49-F238E27FC236}">
                <a16:creationId xmlns:a16="http://schemas.microsoft.com/office/drawing/2014/main" id="{4CDA55DF-E3B6-7542-BE4A-51FAE57A965D}"/>
              </a:ext>
            </a:extLst>
          </p:cNvPr>
          <p:cNvSpPr/>
          <p:nvPr/>
        </p:nvSpPr>
        <p:spPr>
          <a:xfrm>
            <a:off x="1058304" y="3973782"/>
            <a:ext cx="7225552" cy="1628138"/>
          </a:xfrm>
          <a:prstGeom prst="rect">
            <a:avLst/>
          </a:prstGeom>
          <a:ln>
            <a:solidFill>
              <a:schemeClr val="tx2"/>
            </a:solidFill>
          </a:ln>
        </p:spPr>
        <p:txBody>
          <a:bodyPr wrap="square">
            <a:spAutoFit/>
          </a:bodyPr>
          <a:lstStyle/>
          <a:p>
            <a:pPr algn="ctr">
              <a:lnSpc>
                <a:spcPct val="150000"/>
              </a:lnSpc>
              <a:spcAft>
                <a:spcPts val="1200"/>
              </a:spcAft>
              <a:buClr>
                <a:srgbClr val="000000"/>
              </a:buClr>
            </a:pPr>
            <a:r>
              <a:rPr lang="ja-JP" altLang="en-US" sz="2400" b="1" u="sng">
                <a:solidFill>
                  <a:schemeClr val="accent1"/>
                </a:solidFill>
                <a:latin typeface="Helvetica Neue 本文" charset="0"/>
                <a:ea typeface="メイリオ" charset="-128"/>
                <a:cs typeface="Meiryo" charset="-128"/>
              </a:rPr>
              <a:t>時間側面からのアプローチ手法は未実施</a:t>
            </a:r>
            <a:endParaRPr lang="en-US" altLang="ja-JP" sz="2400" b="1" u="sng" dirty="0">
              <a:solidFill>
                <a:schemeClr val="accent1"/>
              </a:solidFill>
              <a:latin typeface="Helvetica Neue 本文" charset="0"/>
              <a:ea typeface="メイリオ" charset="-128"/>
              <a:cs typeface="Meiryo" charset="-128"/>
            </a:endParaRPr>
          </a:p>
          <a:p>
            <a:pPr algn="ctr">
              <a:lnSpc>
                <a:spcPct val="90000"/>
              </a:lnSpc>
              <a:spcAft>
                <a:spcPts val="1200"/>
              </a:spcAft>
              <a:buClr>
                <a:srgbClr val="000000"/>
              </a:buClr>
            </a:pPr>
            <a:r>
              <a:rPr lang="ja-JP" altLang="en-US" sz="2400" b="1" u="sng">
                <a:solidFill>
                  <a:schemeClr val="accent1"/>
                </a:solidFill>
                <a:latin typeface="Helvetica Neue 本文" charset="0"/>
                <a:ea typeface="メイリオ" charset="-128"/>
                <a:cs typeface="Meiryo" charset="-128"/>
              </a:rPr>
              <a:t>マルチプラットフォームに非対応</a:t>
            </a:r>
            <a:endParaRPr lang="en-US" altLang="ja-JP" sz="2400" b="1" u="sng" dirty="0">
              <a:solidFill>
                <a:schemeClr val="accent1"/>
              </a:solidFill>
              <a:latin typeface="Helvetica Neue 本文" charset="0"/>
              <a:ea typeface="メイリオ" charset="-128"/>
              <a:cs typeface="Meiryo" charset="-128"/>
            </a:endParaRPr>
          </a:p>
          <a:p>
            <a:pPr algn="ctr">
              <a:lnSpc>
                <a:spcPct val="90000"/>
              </a:lnSpc>
              <a:spcAft>
                <a:spcPts val="1200"/>
              </a:spcAft>
              <a:buClr>
                <a:srgbClr val="000000"/>
              </a:buClr>
            </a:pPr>
            <a:r>
              <a:rPr lang="ja-JP" altLang="en-US" sz="2400" b="1" u="sng">
                <a:solidFill>
                  <a:schemeClr val="accent1"/>
                </a:solidFill>
                <a:latin typeface="Helvetica Neue 本文" charset="0"/>
                <a:ea typeface="メイリオ" charset="-128"/>
                <a:cs typeface="Meiryo" charset="-128"/>
              </a:rPr>
              <a:t>複数</a:t>
            </a:r>
            <a:r>
              <a:rPr lang="en-US" altLang="ja-JP" sz="2400" b="1" u="sng" dirty="0">
                <a:solidFill>
                  <a:schemeClr val="accent1"/>
                </a:solidFill>
                <a:latin typeface="Helvetica Neue 本文" charset="0"/>
                <a:ea typeface="メイリオ" charset="-128"/>
                <a:cs typeface="Meiryo" charset="-128"/>
              </a:rPr>
              <a:t> SNS </a:t>
            </a:r>
            <a:r>
              <a:rPr lang="ja-JP" altLang="en-US" sz="2400" b="1" u="sng">
                <a:solidFill>
                  <a:schemeClr val="accent1"/>
                </a:solidFill>
                <a:latin typeface="Helvetica Neue 本文" charset="0"/>
                <a:ea typeface="メイリオ" charset="-128"/>
                <a:cs typeface="Meiryo" charset="-128"/>
              </a:rPr>
              <a:t>間のミームの伝搬の検知はできなかった</a:t>
            </a:r>
            <a:endParaRPr lang="en-US" altLang="ja-JP" sz="2400" b="1" u="sng" dirty="0">
              <a:solidFill>
                <a:schemeClr val="accent1"/>
              </a:solidFill>
              <a:latin typeface="Helvetica Neue 本文" charset="0"/>
              <a:ea typeface="メイリオ" charset="-128"/>
              <a:cs typeface="Meiryo" charset="-128"/>
            </a:endParaRPr>
          </a:p>
        </p:txBody>
      </p:sp>
    </p:spTree>
    <p:extLst>
      <p:ext uri="{BB962C8B-B14F-4D97-AF65-F5344CB8AC3E}">
        <p14:creationId xmlns:p14="http://schemas.microsoft.com/office/powerpoint/2010/main" val="108674503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コンテンツ プレースホルダー 2"/>
          <p:cNvSpPr>
            <a:spLocks noGrp="1"/>
          </p:cNvSpPr>
          <p:nvPr>
            <p:ph idx="1"/>
          </p:nvPr>
        </p:nvSpPr>
        <p:spPr>
          <a:xfrm>
            <a:off x="628650" y="1171579"/>
            <a:ext cx="8020050" cy="5960741"/>
          </a:xfrm>
        </p:spPr>
        <p:txBody>
          <a:bodyPr>
            <a:normAutofit/>
          </a:bodyPr>
          <a:lstStyle/>
          <a:p>
            <a:r>
              <a:rPr lang="en-US" altLang="ja-JP" dirty="0"/>
              <a:t> 2016/07/01 </a:t>
            </a:r>
            <a:r>
              <a:rPr lang="ja-JP" altLang="en-US" dirty="0"/>
              <a:t>から</a:t>
            </a:r>
            <a:r>
              <a:rPr lang="en-US" altLang="ja-JP" dirty="0"/>
              <a:t> 2017/07/31 </a:t>
            </a:r>
            <a:r>
              <a:rPr lang="ja-JP" altLang="en-US" dirty="0"/>
              <a:t>のデータを利用</a:t>
            </a:r>
            <a:endParaRPr lang="en-US" altLang="ja-JP" b="1" dirty="0">
              <a:solidFill>
                <a:schemeClr val="accent2"/>
              </a:solidFill>
            </a:endParaRPr>
          </a:p>
          <a:p>
            <a:r>
              <a:rPr lang="en-US" altLang="ja-JP" b="1" dirty="0">
                <a:solidFill>
                  <a:schemeClr val="accent1"/>
                </a:solidFill>
              </a:rPr>
              <a:t> Fringe</a:t>
            </a:r>
            <a:r>
              <a:rPr lang="ja-JP" altLang="en-US" b="1">
                <a:solidFill>
                  <a:schemeClr val="accent1"/>
                </a:solidFill>
              </a:rPr>
              <a:t> コミュニティ</a:t>
            </a:r>
            <a:endParaRPr lang="en-US" altLang="ja-JP" b="1" dirty="0">
              <a:solidFill>
                <a:schemeClr val="accent1"/>
              </a:solidFill>
            </a:endParaRPr>
          </a:p>
          <a:p>
            <a:pPr lvl="1"/>
            <a:r>
              <a:rPr lang="ja-JP" altLang="en-US" b="1" dirty="0">
                <a:solidFill>
                  <a:schemeClr val="accent2"/>
                </a:solidFill>
              </a:rPr>
              <a:t>ヘイト</a:t>
            </a:r>
            <a:r>
              <a:rPr lang="en-US" altLang="ja-JP" b="1" dirty="0">
                <a:solidFill>
                  <a:schemeClr val="accent2"/>
                </a:solidFill>
              </a:rPr>
              <a:t>, </a:t>
            </a:r>
            <a:r>
              <a:rPr lang="ja-JP" altLang="en-US" b="1" dirty="0">
                <a:solidFill>
                  <a:schemeClr val="accent2"/>
                </a:solidFill>
              </a:rPr>
              <a:t>人種差別など悪意を</a:t>
            </a:r>
            <a:r>
              <a:rPr lang="ja-JP" altLang="en-US" b="1">
                <a:solidFill>
                  <a:schemeClr val="accent2"/>
                </a:solidFill>
              </a:rPr>
              <a:t>含むミームが拡散されやすい</a:t>
            </a:r>
            <a:r>
              <a:rPr lang="en-US" altLang="ja-JP" b="1" dirty="0">
                <a:solidFill>
                  <a:schemeClr val="accent2"/>
                </a:solidFill>
              </a:rPr>
              <a:t> SNS</a:t>
            </a:r>
          </a:p>
          <a:p>
            <a:pPr lvl="1"/>
            <a:r>
              <a:rPr lang="en-US" altLang="ja-JP" dirty="0" err="1"/>
              <a:t>The_Donald</a:t>
            </a:r>
            <a:endParaRPr lang="en-US" altLang="ja-JP" dirty="0"/>
          </a:p>
          <a:p>
            <a:pPr lvl="2"/>
            <a:r>
              <a:rPr lang="ja-JP" altLang="en-US" dirty="0"/>
              <a:t>ニュース集計サイト</a:t>
            </a:r>
            <a:r>
              <a:rPr lang="en-US" altLang="ja-JP" dirty="0"/>
              <a:t> Reddit </a:t>
            </a:r>
            <a:r>
              <a:rPr lang="ja-JP" altLang="en-US"/>
              <a:t>でのトランプ</a:t>
            </a:r>
            <a:r>
              <a:rPr lang="ja-JP" altLang="en-US" dirty="0"/>
              <a:t>についてのチャンネル</a:t>
            </a:r>
            <a:endParaRPr lang="en-US" altLang="ja-JP" dirty="0"/>
          </a:p>
          <a:p>
            <a:pPr lvl="1"/>
            <a:r>
              <a:rPr lang="en-US" altLang="ja-JP" dirty="0"/>
              <a:t>/pol/</a:t>
            </a:r>
          </a:p>
          <a:p>
            <a:pPr lvl="2"/>
            <a:r>
              <a:rPr lang="en-US" altLang="ja-JP" dirty="0"/>
              <a:t>4chan </a:t>
            </a:r>
            <a:r>
              <a:rPr lang="ja-JP" altLang="en-US" dirty="0"/>
              <a:t>という匿名の掲示板の政治板</a:t>
            </a:r>
            <a:endParaRPr lang="en-US" altLang="ja-JP" dirty="0"/>
          </a:p>
          <a:p>
            <a:pPr lvl="1"/>
            <a:r>
              <a:rPr lang="en-US" altLang="ja-JP" dirty="0"/>
              <a:t>Gab</a:t>
            </a:r>
          </a:p>
          <a:p>
            <a:pPr lvl="2"/>
            <a:r>
              <a:rPr lang="ja-JP" altLang="en-US" dirty="0"/>
              <a:t>他の</a:t>
            </a:r>
            <a:r>
              <a:rPr lang="en-US" altLang="ja-JP" dirty="0"/>
              <a:t> Web </a:t>
            </a:r>
            <a:r>
              <a:rPr lang="ja-JP" altLang="en-US" dirty="0"/>
              <a:t>コミュニティで</a:t>
            </a:r>
            <a:r>
              <a:rPr lang="en-US" altLang="ja-JP" dirty="0"/>
              <a:t> </a:t>
            </a:r>
            <a:r>
              <a:rPr lang="ja-JP" altLang="en-US" dirty="0"/>
              <a:t>アカウント停止された人の避難所</a:t>
            </a:r>
            <a:endParaRPr lang="en-US" altLang="ja-JP" dirty="0"/>
          </a:p>
          <a:p>
            <a:r>
              <a:rPr lang="en-US" altLang="ja-JP" b="1" dirty="0">
                <a:solidFill>
                  <a:schemeClr val="accent2"/>
                </a:solidFill>
              </a:rPr>
              <a:t> </a:t>
            </a:r>
            <a:r>
              <a:rPr lang="en-US" altLang="ja-JP" b="1" dirty="0">
                <a:solidFill>
                  <a:schemeClr val="accent1"/>
                </a:solidFill>
              </a:rPr>
              <a:t>Mainstream</a:t>
            </a:r>
            <a:endParaRPr kumimoji="1" lang="en-US" altLang="ja-JP" b="1" dirty="0">
              <a:solidFill>
                <a:schemeClr val="accent1"/>
              </a:solidFill>
            </a:endParaRPr>
          </a:p>
          <a:p>
            <a:pPr lvl="1"/>
            <a:r>
              <a:rPr lang="ja-JP" altLang="en-US" b="1">
                <a:solidFill>
                  <a:schemeClr val="accent2"/>
                </a:solidFill>
              </a:rPr>
              <a:t>悪意</a:t>
            </a:r>
            <a:r>
              <a:rPr kumimoji="1" lang="ja-JP" altLang="en-US" b="1">
                <a:solidFill>
                  <a:schemeClr val="accent2"/>
                </a:solidFill>
              </a:rPr>
              <a:t>を含まないミームが拡散される傾向にある</a:t>
            </a:r>
            <a:r>
              <a:rPr kumimoji="1" lang="en-US" altLang="ja-JP" b="1" dirty="0">
                <a:solidFill>
                  <a:schemeClr val="accent2"/>
                </a:solidFill>
              </a:rPr>
              <a:t> SNS</a:t>
            </a:r>
            <a:endParaRPr lang="en-US" altLang="ja-JP" b="1" dirty="0">
              <a:solidFill>
                <a:schemeClr val="accent2"/>
              </a:solidFill>
            </a:endParaRPr>
          </a:p>
          <a:p>
            <a:pPr lvl="1"/>
            <a:r>
              <a:rPr lang="en-US" altLang="ja-JP" dirty="0"/>
              <a:t>Twitter </a:t>
            </a:r>
          </a:p>
          <a:p>
            <a:pPr lvl="1"/>
            <a:r>
              <a:rPr lang="en-US" altLang="ja-JP" dirty="0"/>
              <a:t>Reddit</a:t>
            </a:r>
          </a:p>
          <a:p>
            <a:endParaRPr kumimoji="1" lang="ja-JP" altLang="en-US" dirty="0"/>
          </a:p>
        </p:txBody>
      </p:sp>
      <p:sp>
        <p:nvSpPr>
          <p:cNvPr id="4" name="スライド番号プレースホルダー 3"/>
          <p:cNvSpPr>
            <a:spLocks noGrp="1"/>
          </p:cNvSpPr>
          <p:nvPr>
            <p:ph type="sldNum" sz="quarter" idx="12"/>
          </p:nvPr>
        </p:nvSpPr>
        <p:spPr/>
        <p:txBody>
          <a:bodyPr/>
          <a:lstStyle/>
          <a:p>
            <a:fld id="{3E48B941-74AF-4648-A5A2-DF81533F4F8C}" type="slidenum">
              <a:rPr kumimoji="1" lang="ja-JP" altLang="en-US" smtClean="0"/>
              <a:t>4</a:t>
            </a:fld>
            <a:endParaRPr kumimoji="1" lang="ja-JP" altLang="en-US" dirty="0"/>
          </a:p>
        </p:txBody>
      </p:sp>
      <p:sp>
        <p:nvSpPr>
          <p:cNvPr id="9" name="タイトル 8">
            <a:extLst>
              <a:ext uri="{FF2B5EF4-FFF2-40B4-BE49-F238E27FC236}">
                <a16:creationId xmlns:a16="http://schemas.microsoft.com/office/drawing/2014/main" id="{E3623E24-1C8C-E143-8B64-1BBDDDA9412F}"/>
              </a:ext>
            </a:extLst>
          </p:cNvPr>
          <p:cNvSpPr>
            <a:spLocks noGrp="1"/>
          </p:cNvSpPr>
          <p:nvPr>
            <p:ph type="title"/>
          </p:nvPr>
        </p:nvSpPr>
        <p:spPr/>
        <p:txBody>
          <a:bodyPr/>
          <a:lstStyle/>
          <a:p>
            <a:r>
              <a:rPr lang="ja-JP" altLang="en-US"/>
              <a:t>データセット｜</a:t>
            </a:r>
            <a:r>
              <a:rPr lang="en-US" altLang="ja-JP" dirty="0"/>
              <a:t>SNS </a:t>
            </a:r>
            <a:r>
              <a:rPr lang="ja-JP" altLang="en-US"/>
              <a:t>サイト</a:t>
            </a:r>
          </a:p>
        </p:txBody>
      </p:sp>
    </p:spTree>
    <p:extLst>
      <p:ext uri="{BB962C8B-B14F-4D97-AF65-F5344CB8AC3E}">
        <p14:creationId xmlns:p14="http://schemas.microsoft.com/office/powerpoint/2010/main" val="334886684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コンテンツ プレースホルダー 2"/>
          <p:cNvSpPr>
            <a:spLocks noGrp="1"/>
          </p:cNvSpPr>
          <p:nvPr>
            <p:ph idx="1"/>
          </p:nvPr>
        </p:nvSpPr>
        <p:spPr>
          <a:xfrm>
            <a:off x="628650" y="1171579"/>
            <a:ext cx="8020050" cy="3940067"/>
          </a:xfrm>
        </p:spPr>
        <p:txBody>
          <a:bodyPr>
            <a:normAutofit/>
          </a:bodyPr>
          <a:lstStyle/>
          <a:p>
            <a:r>
              <a:rPr lang="en-US" altLang="ja-JP" b="1" dirty="0">
                <a:solidFill>
                  <a:schemeClr val="accent2"/>
                </a:solidFill>
              </a:rPr>
              <a:t> </a:t>
            </a:r>
            <a:r>
              <a:rPr lang="en-US" altLang="ja-JP" b="1" dirty="0">
                <a:solidFill>
                  <a:schemeClr val="accent1"/>
                </a:solidFill>
              </a:rPr>
              <a:t>Know Your Meme (KYM)</a:t>
            </a:r>
          </a:p>
          <a:p>
            <a:pPr lvl="1"/>
            <a:r>
              <a:rPr lang="ja-JP" altLang="en-US" b="1" dirty="0">
                <a:solidFill>
                  <a:schemeClr val="accent2"/>
                </a:solidFill>
              </a:rPr>
              <a:t>ミームの辞書をまとめたクラウドソーシングサービス</a:t>
            </a:r>
            <a:endParaRPr lang="en-US" altLang="ja-JP" b="1" dirty="0">
              <a:solidFill>
                <a:schemeClr val="accent2"/>
              </a:solidFill>
            </a:endParaRPr>
          </a:p>
          <a:p>
            <a:pPr lvl="1"/>
            <a:r>
              <a:rPr lang="ja-JP" altLang="en-US" dirty="0"/>
              <a:t>ミームに対して役立つメタデータを供給</a:t>
            </a:r>
            <a:endParaRPr kumimoji="1" lang="en-US" altLang="ja-JP" dirty="0"/>
          </a:p>
          <a:p>
            <a:pPr lvl="2"/>
            <a:r>
              <a:rPr lang="ja-JP" altLang="en-US" dirty="0"/>
              <a:t>起源</a:t>
            </a:r>
            <a:endParaRPr lang="en-US" altLang="ja-JP" dirty="0"/>
          </a:p>
          <a:p>
            <a:pPr lvl="2"/>
            <a:r>
              <a:rPr kumimoji="1" lang="ja-JP" altLang="en-US" dirty="0"/>
              <a:t>キーワードタグ</a:t>
            </a:r>
            <a:endParaRPr kumimoji="1" lang="en-US" altLang="ja-JP" dirty="0"/>
          </a:p>
          <a:p>
            <a:pPr lvl="2"/>
            <a:r>
              <a:rPr kumimoji="1" lang="ja-JP" altLang="en-US" dirty="0"/>
              <a:t>説明</a:t>
            </a:r>
            <a:endParaRPr kumimoji="1" lang="en-US" altLang="ja-JP" dirty="0"/>
          </a:p>
          <a:p>
            <a:pPr lvl="2"/>
            <a:r>
              <a:rPr lang="ja-JP" altLang="en-US" dirty="0"/>
              <a:t>例</a:t>
            </a:r>
            <a:endParaRPr lang="en-US" altLang="ja-JP" dirty="0"/>
          </a:p>
          <a:p>
            <a:pPr lvl="2"/>
            <a:r>
              <a:rPr kumimoji="1" lang="ja-JP" altLang="en-US" dirty="0"/>
              <a:t>イメージギャラリー</a:t>
            </a:r>
            <a:endParaRPr kumimoji="1" lang="en-US" altLang="ja-JP" dirty="0"/>
          </a:p>
          <a:p>
            <a:pPr lvl="1"/>
            <a:endParaRPr kumimoji="1" lang="en-US" altLang="ja-JP" dirty="0"/>
          </a:p>
          <a:p>
            <a:endParaRPr kumimoji="1" lang="ja-JP" altLang="en-US" dirty="0"/>
          </a:p>
        </p:txBody>
      </p:sp>
      <p:sp>
        <p:nvSpPr>
          <p:cNvPr id="4" name="スライド番号プレースホルダー 3"/>
          <p:cNvSpPr>
            <a:spLocks noGrp="1"/>
          </p:cNvSpPr>
          <p:nvPr>
            <p:ph type="sldNum" sz="quarter" idx="12"/>
          </p:nvPr>
        </p:nvSpPr>
        <p:spPr/>
        <p:txBody>
          <a:bodyPr/>
          <a:lstStyle/>
          <a:p>
            <a:fld id="{3E48B941-74AF-4648-A5A2-DF81533F4F8C}" type="slidenum">
              <a:rPr kumimoji="1" lang="ja-JP" altLang="en-US" smtClean="0"/>
              <a:t>5</a:t>
            </a:fld>
            <a:endParaRPr kumimoji="1" lang="ja-JP" altLang="en-US"/>
          </a:p>
        </p:txBody>
      </p:sp>
      <p:graphicFrame>
        <p:nvGraphicFramePr>
          <p:cNvPr id="6" name="表 5"/>
          <p:cNvGraphicFramePr>
            <a:graphicFrameLocks noGrp="1"/>
          </p:cNvGraphicFramePr>
          <p:nvPr>
            <p:extLst/>
          </p:nvPr>
        </p:nvGraphicFramePr>
        <p:xfrm>
          <a:off x="961697" y="4615961"/>
          <a:ext cx="7287064" cy="1780936"/>
        </p:xfrm>
        <a:graphic>
          <a:graphicData uri="http://schemas.openxmlformats.org/drawingml/2006/table">
            <a:tbl>
              <a:tblPr firstRow="1" bandRow="1">
                <a:tableStyleId>{5C22544A-7EE6-4342-B048-85BDC9FD1C3A}</a:tableStyleId>
              </a:tblPr>
              <a:tblGrid>
                <a:gridCol w="1997458">
                  <a:extLst>
                    <a:ext uri="{9D8B030D-6E8A-4147-A177-3AD203B41FA5}">
                      <a16:colId xmlns:a16="http://schemas.microsoft.com/office/drawing/2014/main" val="20000"/>
                    </a:ext>
                  </a:extLst>
                </a:gridCol>
                <a:gridCol w="1187728">
                  <a:extLst>
                    <a:ext uri="{9D8B030D-6E8A-4147-A177-3AD203B41FA5}">
                      <a16:colId xmlns:a16="http://schemas.microsoft.com/office/drawing/2014/main" val="20001"/>
                    </a:ext>
                  </a:extLst>
                </a:gridCol>
                <a:gridCol w="1157185">
                  <a:extLst>
                    <a:ext uri="{9D8B030D-6E8A-4147-A177-3AD203B41FA5}">
                      <a16:colId xmlns:a16="http://schemas.microsoft.com/office/drawing/2014/main" val="20002"/>
                    </a:ext>
                  </a:extLst>
                </a:gridCol>
                <a:gridCol w="916661">
                  <a:extLst>
                    <a:ext uri="{9D8B030D-6E8A-4147-A177-3AD203B41FA5}">
                      <a16:colId xmlns:a16="http://schemas.microsoft.com/office/drawing/2014/main" val="20003"/>
                    </a:ext>
                  </a:extLst>
                </a:gridCol>
                <a:gridCol w="1014016">
                  <a:extLst>
                    <a:ext uri="{9D8B030D-6E8A-4147-A177-3AD203B41FA5}">
                      <a16:colId xmlns:a16="http://schemas.microsoft.com/office/drawing/2014/main" val="20004"/>
                    </a:ext>
                  </a:extLst>
                </a:gridCol>
                <a:gridCol w="1014016">
                  <a:extLst>
                    <a:ext uri="{9D8B030D-6E8A-4147-A177-3AD203B41FA5}">
                      <a16:colId xmlns:a16="http://schemas.microsoft.com/office/drawing/2014/main" val="20005"/>
                    </a:ext>
                  </a:extLst>
                </a:gridCol>
              </a:tblGrid>
              <a:tr h="439814">
                <a:tc>
                  <a:txBody>
                    <a:bodyPr/>
                    <a:lstStyle/>
                    <a:p>
                      <a:pPr algn="ctr"/>
                      <a:endParaRPr kumimoji="1" lang="ja-JP" altLang="en-US" sz="2200" dirty="0">
                        <a:latin typeface="Meiryo" charset="-128"/>
                        <a:ea typeface="Meiryo" charset="-128"/>
                        <a:cs typeface="Meiryo" charset="-128"/>
                      </a:endParaRPr>
                    </a:p>
                  </a:txBody>
                  <a:tcPr marL="109954" marR="109954" marT="54977" marB="54977"/>
                </a:tc>
                <a:tc>
                  <a:txBody>
                    <a:bodyPr/>
                    <a:lstStyle/>
                    <a:p>
                      <a:pPr algn="ctr"/>
                      <a:r>
                        <a:rPr kumimoji="1" lang="en-US" altLang="ja-JP" sz="2200" dirty="0">
                          <a:latin typeface="+mn-lt"/>
                          <a:ea typeface="Meiryo" charset="-128"/>
                          <a:cs typeface="Meiryo" charset="-128"/>
                        </a:rPr>
                        <a:t>Twitter</a:t>
                      </a:r>
                      <a:endParaRPr kumimoji="1" lang="ja-JP" altLang="en-US" sz="2200" dirty="0">
                        <a:latin typeface="+mn-lt"/>
                        <a:ea typeface="Meiryo" charset="-128"/>
                        <a:cs typeface="Meiryo" charset="-128"/>
                      </a:endParaRPr>
                    </a:p>
                  </a:txBody>
                  <a:tcPr marL="109954" marR="109954" marT="54977" marB="54977"/>
                </a:tc>
                <a:tc>
                  <a:txBody>
                    <a:bodyPr/>
                    <a:lstStyle/>
                    <a:p>
                      <a:pPr algn="ctr"/>
                      <a:r>
                        <a:rPr kumimoji="1" lang="en-US" altLang="ja-JP" sz="2200" dirty="0">
                          <a:latin typeface="+mn-lt"/>
                          <a:ea typeface="Meiryo" charset="-128"/>
                          <a:cs typeface="Meiryo" charset="-128"/>
                        </a:rPr>
                        <a:t>Reddit</a:t>
                      </a:r>
                      <a:endParaRPr kumimoji="1" lang="ja-JP" altLang="en-US" sz="2200" dirty="0">
                        <a:latin typeface="+mn-lt"/>
                        <a:ea typeface="Meiryo" charset="-128"/>
                        <a:cs typeface="Meiryo" charset="-128"/>
                      </a:endParaRPr>
                    </a:p>
                  </a:txBody>
                  <a:tcPr marL="109954" marR="109954" marT="54977" marB="54977"/>
                </a:tc>
                <a:tc>
                  <a:txBody>
                    <a:bodyPr/>
                    <a:lstStyle/>
                    <a:p>
                      <a:pPr algn="ctr"/>
                      <a:r>
                        <a:rPr kumimoji="1" lang="en-US" altLang="ja-JP" sz="2200" dirty="0">
                          <a:latin typeface="+mn-lt"/>
                          <a:ea typeface="Meiryo" charset="-128"/>
                          <a:cs typeface="Meiryo" charset="-128"/>
                        </a:rPr>
                        <a:t>/pol/</a:t>
                      </a:r>
                      <a:endParaRPr kumimoji="1" lang="ja-JP" altLang="en-US" sz="2200" dirty="0">
                        <a:latin typeface="+mn-lt"/>
                        <a:ea typeface="Meiryo" charset="-128"/>
                        <a:cs typeface="Meiryo" charset="-128"/>
                      </a:endParaRPr>
                    </a:p>
                  </a:txBody>
                  <a:tcPr marL="109954" marR="109954" marT="54977" marB="54977"/>
                </a:tc>
                <a:tc>
                  <a:txBody>
                    <a:bodyPr/>
                    <a:lstStyle/>
                    <a:p>
                      <a:pPr algn="ctr"/>
                      <a:r>
                        <a:rPr kumimoji="1" lang="en-US" altLang="ja-JP" sz="2200" dirty="0">
                          <a:latin typeface="+mn-lt"/>
                          <a:ea typeface="Meiryo" charset="-128"/>
                          <a:cs typeface="Meiryo" charset="-128"/>
                        </a:rPr>
                        <a:t>Gab</a:t>
                      </a:r>
                      <a:endParaRPr kumimoji="1" lang="ja-JP" altLang="en-US" sz="2200" dirty="0">
                        <a:latin typeface="+mn-lt"/>
                        <a:ea typeface="Meiryo" charset="-128"/>
                        <a:cs typeface="Meiryo" charset="-128"/>
                      </a:endParaRPr>
                    </a:p>
                  </a:txBody>
                  <a:tcPr marL="109954" marR="109954" marT="54977" marB="54977"/>
                </a:tc>
                <a:tc>
                  <a:txBody>
                    <a:bodyPr/>
                    <a:lstStyle/>
                    <a:p>
                      <a:pPr algn="ctr"/>
                      <a:r>
                        <a:rPr kumimoji="1" lang="en-US" altLang="ja-JP" sz="2200" dirty="0">
                          <a:latin typeface="+mn-lt"/>
                          <a:ea typeface="Meiryo" charset="-128"/>
                          <a:cs typeface="Meiryo" charset="-128"/>
                        </a:rPr>
                        <a:t>KYM</a:t>
                      </a:r>
                      <a:endParaRPr kumimoji="1" lang="ja-JP" altLang="en-US" sz="2200" dirty="0">
                        <a:latin typeface="+mn-lt"/>
                        <a:ea typeface="Meiryo" charset="-128"/>
                        <a:cs typeface="Meiryo" charset="-128"/>
                      </a:endParaRPr>
                    </a:p>
                  </a:txBody>
                  <a:tcPr marL="109954" marR="109954" marT="54977" marB="54977"/>
                </a:tc>
                <a:extLst>
                  <a:ext uri="{0D108BD9-81ED-4DB2-BD59-A6C34878D82A}">
                    <a16:rowId xmlns:a16="http://schemas.microsoft.com/office/drawing/2014/main" val="10000"/>
                  </a:ext>
                </a:extLst>
              </a:tr>
              <a:tr h="439814">
                <a:tc>
                  <a:txBody>
                    <a:bodyPr/>
                    <a:lstStyle/>
                    <a:p>
                      <a:pPr algn="ctr"/>
                      <a:r>
                        <a:rPr kumimoji="1" lang="ja-JP" altLang="en-US" sz="2200" dirty="0">
                          <a:solidFill>
                            <a:schemeClr val="tx2"/>
                          </a:solidFill>
                          <a:latin typeface="Meiryo" charset="-128"/>
                          <a:ea typeface="Meiryo" charset="-128"/>
                          <a:cs typeface="Meiryo" charset="-128"/>
                        </a:rPr>
                        <a:t>投稿数</a:t>
                      </a:r>
                    </a:p>
                  </a:txBody>
                  <a:tcPr marL="109954" marR="109954" marT="54977" marB="54977"/>
                </a:tc>
                <a:tc>
                  <a:txBody>
                    <a:bodyPr/>
                    <a:lstStyle/>
                    <a:p>
                      <a:pPr algn="ctr"/>
                      <a:r>
                        <a:rPr kumimoji="1" lang="en-US" altLang="ja-JP" sz="2200" dirty="0">
                          <a:solidFill>
                            <a:schemeClr val="tx2"/>
                          </a:solidFill>
                          <a:latin typeface="+mn-lt"/>
                          <a:ea typeface="Meiryo" charset="-128"/>
                          <a:cs typeface="Meiryo" charset="-128"/>
                        </a:rPr>
                        <a:t>1.4 B</a:t>
                      </a:r>
                      <a:endParaRPr kumimoji="1" lang="ja-JP" altLang="en-US" sz="2200" dirty="0">
                        <a:solidFill>
                          <a:schemeClr val="tx2"/>
                        </a:solidFill>
                        <a:latin typeface="+mn-lt"/>
                        <a:ea typeface="Meiryo" charset="-128"/>
                        <a:cs typeface="Meiryo" charset="-128"/>
                      </a:endParaRPr>
                    </a:p>
                  </a:txBody>
                  <a:tcPr marL="109954" marR="109954" marT="54977" marB="54977"/>
                </a:tc>
                <a:tc>
                  <a:txBody>
                    <a:bodyPr/>
                    <a:lstStyle/>
                    <a:p>
                      <a:pPr algn="ctr"/>
                      <a:r>
                        <a:rPr kumimoji="1" lang="en-US" altLang="ja-JP" sz="2200" dirty="0">
                          <a:solidFill>
                            <a:schemeClr val="tx2"/>
                          </a:solidFill>
                          <a:latin typeface="+mn-lt"/>
                          <a:ea typeface="Meiryo" charset="-128"/>
                          <a:cs typeface="Meiryo" charset="-128"/>
                        </a:rPr>
                        <a:t>1.0 B</a:t>
                      </a:r>
                      <a:endParaRPr kumimoji="1" lang="ja-JP" altLang="en-US" sz="2200" dirty="0">
                        <a:solidFill>
                          <a:schemeClr val="tx2"/>
                        </a:solidFill>
                        <a:latin typeface="+mn-lt"/>
                        <a:ea typeface="Meiryo" charset="-128"/>
                        <a:cs typeface="Meiryo" charset="-128"/>
                      </a:endParaRPr>
                    </a:p>
                  </a:txBody>
                  <a:tcPr marL="109954" marR="109954" marT="54977" marB="54977"/>
                </a:tc>
                <a:tc>
                  <a:txBody>
                    <a:bodyPr/>
                    <a:lstStyle/>
                    <a:p>
                      <a:pPr algn="ctr"/>
                      <a:r>
                        <a:rPr kumimoji="1" lang="en-US" altLang="ja-JP" sz="2200" dirty="0">
                          <a:solidFill>
                            <a:schemeClr val="tx2"/>
                          </a:solidFill>
                          <a:latin typeface="+mn-lt"/>
                          <a:ea typeface="Meiryo" charset="-128"/>
                          <a:cs typeface="Meiryo" charset="-128"/>
                        </a:rPr>
                        <a:t>48 M</a:t>
                      </a:r>
                      <a:endParaRPr kumimoji="1" lang="ja-JP" altLang="en-US" sz="2200" dirty="0">
                        <a:solidFill>
                          <a:schemeClr val="tx2"/>
                        </a:solidFill>
                        <a:latin typeface="+mn-lt"/>
                        <a:ea typeface="Meiryo" charset="-128"/>
                        <a:cs typeface="Meiryo" charset="-128"/>
                      </a:endParaRPr>
                    </a:p>
                  </a:txBody>
                  <a:tcPr marL="109954" marR="109954" marT="54977" marB="54977"/>
                </a:tc>
                <a:tc>
                  <a:txBody>
                    <a:bodyPr/>
                    <a:lstStyle/>
                    <a:p>
                      <a:pPr algn="ctr"/>
                      <a:r>
                        <a:rPr kumimoji="1" lang="en-US" altLang="ja-JP" sz="2200" dirty="0">
                          <a:solidFill>
                            <a:schemeClr val="tx2"/>
                          </a:solidFill>
                          <a:latin typeface="+mn-lt"/>
                          <a:ea typeface="Meiryo" charset="-128"/>
                          <a:cs typeface="Meiryo" charset="-128"/>
                        </a:rPr>
                        <a:t>12 M</a:t>
                      </a:r>
                      <a:endParaRPr kumimoji="1" lang="ja-JP" altLang="en-US" sz="2200" dirty="0">
                        <a:solidFill>
                          <a:schemeClr val="tx2"/>
                        </a:solidFill>
                        <a:latin typeface="+mn-lt"/>
                        <a:ea typeface="Meiryo" charset="-128"/>
                        <a:cs typeface="Meiryo" charset="-128"/>
                      </a:endParaRPr>
                    </a:p>
                  </a:txBody>
                  <a:tcPr marL="109954" marR="109954" marT="54977" marB="54977"/>
                </a:tc>
                <a:tc>
                  <a:txBody>
                    <a:bodyPr/>
                    <a:lstStyle/>
                    <a:p>
                      <a:pPr algn="ctr"/>
                      <a:r>
                        <a:rPr kumimoji="1" lang="en-US" altLang="ja-JP" sz="2200" dirty="0">
                          <a:solidFill>
                            <a:schemeClr val="tx2"/>
                          </a:solidFill>
                          <a:latin typeface="+mn-lt"/>
                          <a:ea typeface="Meiryo" charset="-128"/>
                          <a:cs typeface="Meiryo" charset="-128"/>
                        </a:rPr>
                        <a:t>15 K</a:t>
                      </a:r>
                      <a:endParaRPr kumimoji="1" lang="ja-JP" altLang="en-US" sz="2200" dirty="0">
                        <a:solidFill>
                          <a:schemeClr val="tx2"/>
                        </a:solidFill>
                        <a:latin typeface="+mn-lt"/>
                        <a:ea typeface="Meiryo" charset="-128"/>
                        <a:cs typeface="Meiryo" charset="-128"/>
                      </a:endParaRPr>
                    </a:p>
                  </a:txBody>
                  <a:tcPr marL="109954" marR="109954" marT="54977" marB="54977"/>
                </a:tc>
                <a:extLst>
                  <a:ext uri="{0D108BD9-81ED-4DB2-BD59-A6C34878D82A}">
                    <a16:rowId xmlns:a16="http://schemas.microsoft.com/office/drawing/2014/main" val="10001"/>
                  </a:ext>
                </a:extLst>
              </a:tr>
              <a:tr h="439814">
                <a:tc>
                  <a:txBody>
                    <a:bodyPr/>
                    <a:lstStyle/>
                    <a:p>
                      <a:pPr algn="ctr"/>
                      <a:r>
                        <a:rPr kumimoji="1" lang="ja-JP" altLang="en-US" sz="2200" dirty="0">
                          <a:solidFill>
                            <a:schemeClr val="tx2"/>
                          </a:solidFill>
                          <a:latin typeface="Meiryo" charset="-128"/>
                          <a:ea typeface="Meiryo" charset="-128"/>
                          <a:cs typeface="Meiryo" charset="-128"/>
                        </a:rPr>
                        <a:t>画像付投稿数</a:t>
                      </a:r>
                    </a:p>
                  </a:txBody>
                  <a:tcPr marL="109954" marR="109954" marT="54977" marB="54977"/>
                </a:tc>
                <a:tc>
                  <a:txBody>
                    <a:bodyPr/>
                    <a:lstStyle/>
                    <a:p>
                      <a:pPr algn="ctr"/>
                      <a:r>
                        <a:rPr kumimoji="1" lang="en-US" altLang="ja-JP" sz="2200" dirty="0">
                          <a:solidFill>
                            <a:schemeClr val="tx2"/>
                          </a:solidFill>
                          <a:latin typeface="+mn-lt"/>
                          <a:ea typeface="Meiryo" charset="-128"/>
                          <a:cs typeface="Meiryo" charset="-128"/>
                        </a:rPr>
                        <a:t>242 M</a:t>
                      </a:r>
                      <a:endParaRPr kumimoji="1" lang="ja-JP" altLang="en-US" sz="2200" dirty="0">
                        <a:solidFill>
                          <a:schemeClr val="tx2"/>
                        </a:solidFill>
                        <a:latin typeface="+mn-lt"/>
                        <a:ea typeface="Meiryo" charset="-128"/>
                        <a:cs typeface="Meiryo" charset="-128"/>
                      </a:endParaRPr>
                    </a:p>
                  </a:txBody>
                  <a:tcPr marL="109954" marR="109954" marT="54977" marB="54977"/>
                </a:tc>
                <a:tc>
                  <a:txBody>
                    <a:bodyPr/>
                    <a:lstStyle/>
                    <a:p>
                      <a:pPr algn="ctr"/>
                      <a:r>
                        <a:rPr kumimoji="1" lang="en-US" altLang="ja-JP" sz="2200" dirty="0">
                          <a:solidFill>
                            <a:schemeClr val="tx2"/>
                          </a:solidFill>
                          <a:latin typeface="+mn-lt"/>
                          <a:ea typeface="Meiryo" charset="-128"/>
                          <a:cs typeface="Meiryo" charset="-128"/>
                        </a:rPr>
                        <a:t>62 M</a:t>
                      </a:r>
                      <a:endParaRPr kumimoji="1" lang="ja-JP" altLang="en-US" sz="2200" dirty="0">
                        <a:solidFill>
                          <a:schemeClr val="tx2"/>
                        </a:solidFill>
                        <a:latin typeface="+mn-lt"/>
                        <a:ea typeface="Meiryo" charset="-128"/>
                        <a:cs typeface="Meiryo" charset="-128"/>
                      </a:endParaRPr>
                    </a:p>
                  </a:txBody>
                  <a:tcPr marL="109954" marR="109954" marT="54977" marB="54977"/>
                </a:tc>
                <a:tc>
                  <a:txBody>
                    <a:bodyPr/>
                    <a:lstStyle/>
                    <a:p>
                      <a:pPr algn="ctr"/>
                      <a:r>
                        <a:rPr kumimoji="1" lang="en-US" altLang="ja-JP" sz="2200" dirty="0">
                          <a:solidFill>
                            <a:schemeClr val="tx2"/>
                          </a:solidFill>
                          <a:latin typeface="+mn-lt"/>
                          <a:ea typeface="Meiryo" charset="-128"/>
                          <a:cs typeface="Meiryo" charset="-128"/>
                        </a:rPr>
                        <a:t>13 M</a:t>
                      </a:r>
                      <a:endParaRPr kumimoji="1" lang="ja-JP" altLang="en-US" sz="2200" dirty="0">
                        <a:solidFill>
                          <a:schemeClr val="tx2"/>
                        </a:solidFill>
                        <a:latin typeface="+mn-lt"/>
                        <a:ea typeface="Meiryo" charset="-128"/>
                        <a:cs typeface="Meiryo" charset="-128"/>
                      </a:endParaRPr>
                    </a:p>
                  </a:txBody>
                  <a:tcPr marL="109954" marR="109954" marT="54977" marB="54977"/>
                </a:tc>
                <a:tc>
                  <a:txBody>
                    <a:bodyPr/>
                    <a:lstStyle/>
                    <a:p>
                      <a:pPr algn="ctr"/>
                      <a:r>
                        <a:rPr kumimoji="1" lang="en-US" altLang="ja-JP" sz="2200" dirty="0">
                          <a:solidFill>
                            <a:schemeClr val="tx2"/>
                          </a:solidFill>
                          <a:latin typeface="+mn-lt"/>
                          <a:ea typeface="Meiryo" charset="-128"/>
                          <a:cs typeface="Meiryo" charset="-128"/>
                        </a:rPr>
                        <a:t>955 K</a:t>
                      </a:r>
                      <a:endParaRPr kumimoji="1" lang="ja-JP" altLang="en-US" sz="2200" dirty="0">
                        <a:solidFill>
                          <a:schemeClr val="tx2"/>
                        </a:solidFill>
                        <a:latin typeface="+mn-lt"/>
                        <a:ea typeface="Meiryo" charset="-128"/>
                        <a:cs typeface="Meiryo" charset="-128"/>
                      </a:endParaRPr>
                    </a:p>
                  </a:txBody>
                  <a:tcPr marL="109954" marR="109954" marT="54977" marB="54977"/>
                </a:tc>
                <a:tc>
                  <a:txBody>
                    <a:bodyPr/>
                    <a:lstStyle/>
                    <a:p>
                      <a:pPr algn="ctr"/>
                      <a:r>
                        <a:rPr kumimoji="1" lang="en-US" altLang="ja-JP" sz="2200" dirty="0">
                          <a:solidFill>
                            <a:schemeClr val="tx2"/>
                          </a:solidFill>
                          <a:latin typeface="+mn-lt"/>
                          <a:ea typeface="Meiryo" charset="-128"/>
                          <a:cs typeface="Meiryo" charset="-128"/>
                        </a:rPr>
                        <a:t>15 K</a:t>
                      </a:r>
                      <a:endParaRPr kumimoji="1" lang="ja-JP" altLang="en-US" sz="2200" dirty="0">
                        <a:solidFill>
                          <a:schemeClr val="tx2"/>
                        </a:solidFill>
                        <a:latin typeface="+mn-lt"/>
                        <a:ea typeface="Meiryo" charset="-128"/>
                        <a:cs typeface="Meiryo" charset="-128"/>
                      </a:endParaRPr>
                    </a:p>
                  </a:txBody>
                  <a:tcPr marL="109954" marR="109954" marT="54977" marB="54977"/>
                </a:tc>
                <a:extLst>
                  <a:ext uri="{0D108BD9-81ED-4DB2-BD59-A6C34878D82A}">
                    <a16:rowId xmlns:a16="http://schemas.microsoft.com/office/drawing/2014/main" val="10002"/>
                  </a:ext>
                </a:extLst>
              </a:tr>
              <a:tr h="439814">
                <a:tc>
                  <a:txBody>
                    <a:bodyPr/>
                    <a:lstStyle/>
                    <a:p>
                      <a:pPr algn="ctr"/>
                      <a:r>
                        <a:rPr kumimoji="1" lang="ja-JP" altLang="en-US" sz="2200" dirty="0">
                          <a:solidFill>
                            <a:schemeClr val="tx2"/>
                          </a:solidFill>
                          <a:latin typeface="Meiryo" charset="-128"/>
                          <a:ea typeface="Meiryo" charset="-128"/>
                          <a:cs typeface="Meiryo" charset="-128"/>
                        </a:rPr>
                        <a:t>画像数</a:t>
                      </a:r>
                    </a:p>
                  </a:txBody>
                  <a:tcPr marL="109954" marR="109954" marT="54977" marB="54977"/>
                </a:tc>
                <a:tc>
                  <a:txBody>
                    <a:bodyPr/>
                    <a:lstStyle/>
                    <a:p>
                      <a:pPr algn="ctr"/>
                      <a:r>
                        <a:rPr kumimoji="1" lang="en-US" altLang="ja-JP" sz="2200" dirty="0">
                          <a:solidFill>
                            <a:schemeClr val="tx2"/>
                          </a:solidFill>
                          <a:latin typeface="+mn-lt"/>
                          <a:ea typeface="Meiryo" charset="-128"/>
                          <a:cs typeface="Meiryo" charset="-128"/>
                        </a:rPr>
                        <a:t>114 M</a:t>
                      </a:r>
                      <a:endParaRPr kumimoji="1" lang="ja-JP" altLang="en-US" sz="2200" dirty="0">
                        <a:solidFill>
                          <a:schemeClr val="tx2"/>
                        </a:solidFill>
                        <a:latin typeface="+mn-lt"/>
                        <a:ea typeface="Meiryo" charset="-128"/>
                        <a:cs typeface="Meiryo" charset="-128"/>
                      </a:endParaRPr>
                    </a:p>
                  </a:txBody>
                  <a:tcPr marL="109954" marR="109954" marT="54977" marB="54977"/>
                </a:tc>
                <a:tc>
                  <a:txBody>
                    <a:bodyPr/>
                    <a:lstStyle/>
                    <a:p>
                      <a:pPr algn="ctr"/>
                      <a:r>
                        <a:rPr kumimoji="1" lang="en-US" altLang="ja-JP" sz="2200" dirty="0">
                          <a:solidFill>
                            <a:schemeClr val="tx2"/>
                          </a:solidFill>
                          <a:latin typeface="+mn-lt"/>
                          <a:ea typeface="Meiryo" charset="-128"/>
                          <a:cs typeface="Meiryo" charset="-128"/>
                        </a:rPr>
                        <a:t>40 M</a:t>
                      </a:r>
                      <a:endParaRPr kumimoji="1" lang="ja-JP" altLang="en-US" sz="2200" dirty="0">
                        <a:solidFill>
                          <a:schemeClr val="tx2"/>
                        </a:solidFill>
                        <a:latin typeface="+mn-lt"/>
                        <a:ea typeface="Meiryo" charset="-128"/>
                        <a:cs typeface="Meiryo" charset="-128"/>
                      </a:endParaRPr>
                    </a:p>
                  </a:txBody>
                  <a:tcPr marL="109954" marR="109954" marT="54977" marB="54977"/>
                </a:tc>
                <a:tc>
                  <a:txBody>
                    <a:bodyPr/>
                    <a:lstStyle/>
                    <a:p>
                      <a:pPr algn="ctr"/>
                      <a:r>
                        <a:rPr kumimoji="1" lang="en-US" altLang="ja-JP" sz="2200" dirty="0">
                          <a:solidFill>
                            <a:schemeClr val="tx2"/>
                          </a:solidFill>
                          <a:latin typeface="+mn-lt"/>
                          <a:ea typeface="Meiryo" charset="-128"/>
                          <a:cs typeface="Meiryo" charset="-128"/>
                        </a:rPr>
                        <a:t>4 M</a:t>
                      </a:r>
                      <a:endParaRPr kumimoji="1" lang="ja-JP" altLang="en-US" sz="2200" dirty="0">
                        <a:solidFill>
                          <a:schemeClr val="tx2"/>
                        </a:solidFill>
                        <a:latin typeface="+mn-lt"/>
                        <a:ea typeface="Meiryo" charset="-128"/>
                        <a:cs typeface="Meiryo" charset="-128"/>
                      </a:endParaRPr>
                    </a:p>
                  </a:txBody>
                  <a:tcPr marL="109954" marR="109954" marT="54977" marB="54977"/>
                </a:tc>
                <a:tc>
                  <a:txBody>
                    <a:bodyPr/>
                    <a:lstStyle/>
                    <a:p>
                      <a:pPr algn="ctr"/>
                      <a:r>
                        <a:rPr kumimoji="1" lang="en-US" altLang="ja-JP" sz="2200" dirty="0">
                          <a:solidFill>
                            <a:schemeClr val="tx2"/>
                          </a:solidFill>
                          <a:latin typeface="+mn-lt"/>
                          <a:ea typeface="Meiryo" charset="-128"/>
                          <a:cs typeface="Meiryo" charset="-128"/>
                        </a:rPr>
                        <a:t>235 K</a:t>
                      </a:r>
                      <a:endParaRPr kumimoji="1" lang="ja-JP" altLang="en-US" sz="2200" dirty="0">
                        <a:solidFill>
                          <a:schemeClr val="tx2"/>
                        </a:solidFill>
                        <a:latin typeface="+mn-lt"/>
                        <a:ea typeface="Meiryo" charset="-128"/>
                        <a:cs typeface="Meiryo" charset="-128"/>
                      </a:endParaRPr>
                    </a:p>
                  </a:txBody>
                  <a:tcPr marL="109954" marR="109954" marT="54977" marB="54977"/>
                </a:tc>
                <a:tc>
                  <a:txBody>
                    <a:bodyPr/>
                    <a:lstStyle/>
                    <a:p>
                      <a:pPr algn="ctr"/>
                      <a:r>
                        <a:rPr kumimoji="1" lang="en-US" altLang="ja-JP" sz="2200" dirty="0">
                          <a:solidFill>
                            <a:schemeClr val="tx2"/>
                          </a:solidFill>
                          <a:latin typeface="+mn-lt"/>
                          <a:ea typeface="Meiryo" charset="-128"/>
                          <a:cs typeface="Meiryo" charset="-128"/>
                        </a:rPr>
                        <a:t>706 K</a:t>
                      </a:r>
                      <a:endParaRPr kumimoji="1" lang="ja-JP" altLang="en-US" sz="2200" dirty="0">
                        <a:solidFill>
                          <a:schemeClr val="tx2"/>
                        </a:solidFill>
                        <a:latin typeface="+mn-lt"/>
                        <a:ea typeface="Meiryo" charset="-128"/>
                        <a:cs typeface="Meiryo" charset="-128"/>
                      </a:endParaRPr>
                    </a:p>
                  </a:txBody>
                  <a:tcPr marL="109954" marR="109954" marT="54977" marB="54977"/>
                </a:tc>
                <a:extLst>
                  <a:ext uri="{0D108BD9-81ED-4DB2-BD59-A6C34878D82A}">
                    <a16:rowId xmlns:a16="http://schemas.microsoft.com/office/drawing/2014/main" val="10003"/>
                  </a:ext>
                </a:extLst>
              </a:tr>
            </a:tbl>
          </a:graphicData>
        </a:graphic>
      </p:graphicFrame>
      <p:sp>
        <p:nvSpPr>
          <p:cNvPr id="7" name="タイトル 6">
            <a:extLst>
              <a:ext uri="{FF2B5EF4-FFF2-40B4-BE49-F238E27FC236}">
                <a16:creationId xmlns:a16="http://schemas.microsoft.com/office/drawing/2014/main" id="{F48E1592-8F51-0B4C-87B7-70848937D587}"/>
              </a:ext>
            </a:extLst>
          </p:cNvPr>
          <p:cNvSpPr>
            <a:spLocks noGrp="1"/>
          </p:cNvSpPr>
          <p:nvPr>
            <p:ph type="title"/>
          </p:nvPr>
        </p:nvSpPr>
        <p:spPr/>
        <p:txBody>
          <a:bodyPr/>
          <a:lstStyle/>
          <a:p>
            <a:r>
              <a:rPr lang="ja-JP" altLang="en-US"/>
              <a:t>データセット｜ミームを格納したデータベース</a:t>
            </a:r>
          </a:p>
        </p:txBody>
      </p:sp>
    </p:spTree>
    <p:extLst>
      <p:ext uri="{BB962C8B-B14F-4D97-AF65-F5344CB8AC3E}">
        <p14:creationId xmlns:p14="http://schemas.microsoft.com/office/powerpoint/2010/main" val="153287885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コンテンツ プレースホルダー 1">
            <a:extLst>
              <a:ext uri="{FF2B5EF4-FFF2-40B4-BE49-F238E27FC236}">
                <a16:creationId xmlns:a16="http://schemas.microsoft.com/office/drawing/2014/main" id="{2A211872-33E4-E947-9AC8-88B83307813E}"/>
              </a:ext>
            </a:extLst>
          </p:cNvPr>
          <p:cNvSpPr>
            <a:spLocks noGrp="1"/>
          </p:cNvSpPr>
          <p:nvPr>
            <p:ph idx="1"/>
          </p:nvPr>
        </p:nvSpPr>
        <p:spPr>
          <a:xfrm>
            <a:off x="628649" y="1171580"/>
            <a:ext cx="5413563" cy="5928467"/>
          </a:xfrm>
        </p:spPr>
        <p:txBody>
          <a:bodyPr>
            <a:normAutofit/>
          </a:bodyPr>
          <a:lstStyle/>
          <a:p>
            <a:r>
              <a:rPr lang="en-US" altLang="ja-JP" b="1" dirty="0">
                <a:solidFill>
                  <a:schemeClr val="accent1"/>
                </a:solidFill>
              </a:rPr>
              <a:t> </a:t>
            </a:r>
            <a:r>
              <a:rPr kumimoji="1" lang="ja-JP" altLang="en-US" b="1">
                <a:solidFill>
                  <a:schemeClr val="accent1"/>
                </a:solidFill>
              </a:rPr>
              <a:t>ミームに注釈をつける手法</a:t>
            </a:r>
            <a:endParaRPr kumimoji="1" lang="en-US" altLang="ja-JP" b="1" dirty="0">
              <a:solidFill>
                <a:schemeClr val="accent1"/>
              </a:solidFill>
            </a:endParaRPr>
          </a:p>
          <a:p>
            <a:r>
              <a:rPr lang="en-US" altLang="ja-JP" dirty="0"/>
              <a:t> </a:t>
            </a:r>
            <a:r>
              <a:rPr lang="ja-JP" altLang="en-US"/>
              <a:t>画像を</a:t>
            </a:r>
            <a:r>
              <a:rPr lang="en-US" altLang="ja-JP" dirty="0"/>
              <a:t> 64 bit </a:t>
            </a:r>
            <a:r>
              <a:rPr lang="ja-JP" altLang="en-US"/>
              <a:t>ハッシュ値で表示</a:t>
            </a:r>
            <a:endParaRPr lang="en-US" altLang="ja-JP" dirty="0"/>
          </a:p>
          <a:p>
            <a:pPr lvl="1"/>
            <a:r>
              <a:rPr lang="en-US" altLang="ja-JP" dirty="0" err="1"/>
              <a:t>pHash</a:t>
            </a:r>
            <a:r>
              <a:rPr lang="en-US" altLang="ja-JP" dirty="0"/>
              <a:t> </a:t>
            </a:r>
            <a:r>
              <a:rPr lang="ja-JP" altLang="en-US"/>
              <a:t>という手法を利用</a:t>
            </a:r>
            <a:endParaRPr lang="en-US" altLang="ja-JP" dirty="0"/>
          </a:p>
          <a:p>
            <a:pPr lvl="1"/>
            <a:r>
              <a:rPr lang="ja-JP" altLang="en-US"/>
              <a:t>似た画像は</a:t>
            </a:r>
            <a:r>
              <a:rPr kumimoji="1" lang="ja-JP" altLang="en-US"/>
              <a:t>近いハッシュ値を保持</a:t>
            </a:r>
            <a:endParaRPr lang="en-US" altLang="ja-JP" dirty="0"/>
          </a:p>
          <a:p>
            <a:r>
              <a:rPr kumimoji="1" lang="en-US" altLang="ja-JP" dirty="0"/>
              <a:t> </a:t>
            </a:r>
            <a:r>
              <a:rPr lang="ja-JP" altLang="en-US"/>
              <a:t>ハミング距離準拠アルゴリズムを</a:t>
            </a:r>
            <a:br>
              <a:rPr lang="en-US" altLang="ja-JP" dirty="0"/>
            </a:br>
            <a:r>
              <a:rPr lang="en-US" altLang="ja-JP" dirty="0"/>
              <a:t> </a:t>
            </a:r>
            <a:r>
              <a:rPr lang="ja-JP" altLang="en-US"/>
              <a:t>用いてクラスタリング</a:t>
            </a:r>
            <a:endParaRPr lang="en-US" altLang="ja-JP" dirty="0"/>
          </a:p>
          <a:p>
            <a:r>
              <a:rPr lang="en-US" altLang="ja-JP" dirty="0"/>
              <a:t> </a:t>
            </a:r>
            <a:r>
              <a:rPr lang="ja-JP" altLang="en-US"/>
              <a:t>クラスタごとに</a:t>
            </a:r>
            <a:r>
              <a:rPr lang="en-US" altLang="ja-JP" dirty="0"/>
              <a:t> medoid </a:t>
            </a:r>
            <a:r>
              <a:rPr lang="ja-JP" altLang="en-US"/>
              <a:t>を決定</a:t>
            </a:r>
            <a:endParaRPr lang="en-US" altLang="ja-JP" dirty="0"/>
          </a:p>
          <a:p>
            <a:pPr lvl="1"/>
            <a:r>
              <a:rPr lang="ja-JP" altLang="en-US"/>
              <a:t>クラスタ内の自身以外の画像との</a:t>
            </a:r>
            <a:br>
              <a:rPr lang="en-US" altLang="ja-JP" dirty="0"/>
            </a:br>
            <a:r>
              <a:rPr lang="ja-JP" altLang="en-US"/>
              <a:t>距離の総和が最小となる画像</a:t>
            </a:r>
            <a:endParaRPr lang="en-US" altLang="ja-JP" dirty="0"/>
          </a:p>
          <a:p>
            <a:r>
              <a:rPr lang="en-US" altLang="ja-JP" dirty="0"/>
              <a:t> </a:t>
            </a:r>
            <a:r>
              <a:rPr lang="ja-JP" altLang="en-US"/>
              <a:t>クラスタの注釈付</a:t>
            </a:r>
            <a:r>
              <a:rPr lang="en-US" altLang="ja-JP" dirty="0"/>
              <a:t>, </a:t>
            </a:r>
            <a:r>
              <a:rPr lang="ja-JP" altLang="en-US"/>
              <a:t>データを拡大</a:t>
            </a:r>
            <a:endParaRPr lang="en-US" altLang="ja-JP" dirty="0"/>
          </a:p>
          <a:p>
            <a:pPr lvl="1"/>
            <a:r>
              <a:rPr lang="en-US" altLang="ja-JP" dirty="0"/>
              <a:t>medoid </a:t>
            </a:r>
            <a:r>
              <a:rPr lang="ja-JP" altLang="en-US"/>
              <a:t>との距離の差を利用</a:t>
            </a:r>
            <a:endParaRPr lang="en-US" altLang="ja-JP" dirty="0"/>
          </a:p>
          <a:p>
            <a:r>
              <a:rPr lang="en-US" altLang="ja-JP" dirty="0"/>
              <a:t>  SNS </a:t>
            </a:r>
            <a:r>
              <a:rPr lang="ja-JP" altLang="en-US"/>
              <a:t>毎の投稿の傾向</a:t>
            </a:r>
            <a:r>
              <a:rPr lang="en-US" altLang="ja-JP" dirty="0"/>
              <a:t>, </a:t>
            </a:r>
            <a:r>
              <a:rPr lang="ja-JP" altLang="en-US"/>
              <a:t>推移の分析</a:t>
            </a:r>
            <a:endParaRPr lang="en-US" altLang="ja-JP" dirty="0"/>
          </a:p>
        </p:txBody>
      </p:sp>
      <p:sp>
        <p:nvSpPr>
          <p:cNvPr id="3" name="スライド番号プレースホルダー 2">
            <a:extLst>
              <a:ext uri="{FF2B5EF4-FFF2-40B4-BE49-F238E27FC236}">
                <a16:creationId xmlns:a16="http://schemas.microsoft.com/office/drawing/2014/main" id="{DDC86380-2D66-CD45-BBC9-9AD589F16468}"/>
              </a:ext>
            </a:extLst>
          </p:cNvPr>
          <p:cNvSpPr>
            <a:spLocks noGrp="1"/>
          </p:cNvSpPr>
          <p:nvPr>
            <p:ph type="sldNum" sz="quarter" idx="12"/>
          </p:nvPr>
        </p:nvSpPr>
        <p:spPr/>
        <p:txBody>
          <a:bodyPr/>
          <a:lstStyle/>
          <a:p>
            <a:fld id="{3E48B941-74AF-4648-A5A2-DF81533F4F8C}" type="slidenum">
              <a:rPr kumimoji="1" lang="ja-JP" altLang="en-US" smtClean="0"/>
              <a:t>6</a:t>
            </a:fld>
            <a:endParaRPr kumimoji="1" lang="ja-JP" altLang="en-US" dirty="0"/>
          </a:p>
        </p:txBody>
      </p:sp>
      <p:sp>
        <p:nvSpPr>
          <p:cNvPr id="4" name="タイトル 3">
            <a:extLst>
              <a:ext uri="{FF2B5EF4-FFF2-40B4-BE49-F238E27FC236}">
                <a16:creationId xmlns:a16="http://schemas.microsoft.com/office/drawing/2014/main" id="{C7B36702-FDBB-9C4B-940F-0573795795BC}"/>
              </a:ext>
            </a:extLst>
          </p:cNvPr>
          <p:cNvSpPr>
            <a:spLocks noGrp="1"/>
          </p:cNvSpPr>
          <p:nvPr>
            <p:ph type="title"/>
          </p:nvPr>
        </p:nvSpPr>
        <p:spPr/>
        <p:txBody>
          <a:bodyPr/>
          <a:lstStyle/>
          <a:p>
            <a:r>
              <a:rPr kumimoji="1" lang="ja-JP" altLang="en-US"/>
              <a:t>提案手法</a:t>
            </a:r>
            <a:r>
              <a:rPr lang="ja-JP" altLang="en-US"/>
              <a:t>｜</a:t>
            </a:r>
            <a:r>
              <a:rPr kumimoji="1" lang="ja-JP" altLang="en-US"/>
              <a:t>パイプライン処理</a:t>
            </a:r>
          </a:p>
        </p:txBody>
      </p:sp>
      <p:pic>
        <p:nvPicPr>
          <p:cNvPr id="5" name="図 4">
            <a:extLst>
              <a:ext uri="{FF2B5EF4-FFF2-40B4-BE49-F238E27FC236}">
                <a16:creationId xmlns:a16="http://schemas.microsoft.com/office/drawing/2014/main" id="{CDEBD62C-1711-7046-8698-365E386124B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025152" y="1184193"/>
            <a:ext cx="3048000" cy="5118100"/>
          </a:xfrm>
          <a:prstGeom prst="rect">
            <a:avLst/>
          </a:prstGeom>
        </p:spPr>
      </p:pic>
    </p:spTree>
    <p:extLst>
      <p:ext uri="{BB962C8B-B14F-4D97-AF65-F5344CB8AC3E}">
        <p14:creationId xmlns:p14="http://schemas.microsoft.com/office/powerpoint/2010/main" val="134207411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スライド番号プレースホルダー 2">
            <a:extLst>
              <a:ext uri="{FF2B5EF4-FFF2-40B4-BE49-F238E27FC236}">
                <a16:creationId xmlns:a16="http://schemas.microsoft.com/office/drawing/2014/main" id="{77C46B85-F08B-1540-9613-4BB9719FEE74}"/>
              </a:ext>
            </a:extLst>
          </p:cNvPr>
          <p:cNvSpPr>
            <a:spLocks noGrp="1"/>
          </p:cNvSpPr>
          <p:nvPr>
            <p:ph type="sldNum" sz="quarter" idx="12"/>
          </p:nvPr>
        </p:nvSpPr>
        <p:spPr/>
        <p:txBody>
          <a:bodyPr/>
          <a:lstStyle/>
          <a:p>
            <a:fld id="{3E48B941-74AF-4648-A5A2-DF81533F4F8C}" type="slidenum">
              <a:rPr kumimoji="1" lang="ja-JP" altLang="en-US" smtClean="0"/>
              <a:t>7</a:t>
            </a:fld>
            <a:endParaRPr kumimoji="1" lang="ja-JP" altLang="en-US" dirty="0"/>
          </a:p>
        </p:txBody>
      </p:sp>
      <p:sp>
        <p:nvSpPr>
          <p:cNvPr id="4" name="タイトル 3">
            <a:extLst>
              <a:ext uri="{FF2B5EF4-FFF2-40B4-BE49-F238E27FC236}">
                <a16:creationId xmlns:a16="http://schemas.microsoft.com/office/drawing/2014/main" id="{9CD00D9C-F6ED-3444-91FA-EC8E4BF12456}"/>
              </a:ext>
            </a:extLst>
          </p:cNvPr>
          <p:cNvSpPr>
            <a:spLocks noGrp="1"/>
          </p:cNvSpPr>
          <p:nvPr>
            <p:ph type="title"/>
          </p:nvPr>
        </p:nvSpPr>
        <p:spPr/>
        <p:txBody>
          <a:bodyPr/>
          <a:lstStyle/>
          <a:p>
            <a:r>
              <a:rPr kumimoji="1" lang="ja-JP" altLang="en-US"/>
              <a:t>評価</a:t>
            </a:r>
            <a:r>
              <a:rPr lang="ja-JP" altLang="en-US"/>
              <a:t>｜</a:t>
            </a:r>
            <a:r>
              <a:rPr kumimoji="1" lang="ja-JP" altLang="en-US"/>
              <a:t>パイプライン処理の妥当性</a:t>
            </a:r>
          </a:p>
        </p:txBody>
      </p:sp>
      <p:pic>
        <p:nvPicPr>
          <p:cNvPr id="5" name="図 4">
            <a:extLst>
              <a:ext uri="{FF2B5EF4-FFF2-40B4-BE49-F238E27FC236}">
                <a16:creationId xmlns:a16="http://schemas.microsoft.com/office/drawing/2014/main" id="{A03C86A0-114C-784F-A8B3-1F69A9BBB21A}"/>
              </a:ext>
            </a:extLst>
          </p:cNvPr>
          <p:cNvPicPr>
            <a:picLocks noChangeAspect="1"/>
          </p:cNvPicPr>
          <p:nvPr/>
        </p:nvPicPr>
        <p:blipFill>
          <a:blip r:embed="rId3"/>
          <a:stretch>
            <a:fillRect/>
          </a:stretch>
        </p:blipFill>
        <p:spPr>
          <a:xfrm>
            <a:off x="1671642" y="2229147"/>
            <a:ext cx="5569187" cy="3977990"/>
          </a:xfrm>
          <a:prstGeom prst="rect">
            <a:avLst/>
          </a:prstGeom>
        </p:spPr>
      </p:pic>
      <p:sp>
        <p:nvSpPr>
          <p:cNvPr id="7" name="コンテンツ プレースホルダー 6">
            <a:extLst>
              <a:ext uri="{FF2B5EF4-FFF2-40B4-BE49-F238E27FC236}">
                <a16:creationId xmlns:a16="http://schemas.microsoft.com/office/drawing/2014/main" id="{AE049BD7-F8C1-A749-818F-2A2AB8D00B11}"/>
              </a:ext>
            </a:extLst>
          </p:cNvPr>
          <p:cNvSpPr>
            <a:spLocks noGrp="1"/>
          </p:cNvSpPr>
          <p:nvPr>
            <p:ph idx="1"/>
          </p:nvPr>
        </p:nvSpPr>
        <p:spPr/>
        <p:txBody>
          <a:bodyPr/>
          <a:lstStyle/>
          <a:p>
            <a:r>
              <a:rPr lang="en-US" altLang="ja-JP" dirty="0"/>
              <a:t> Fringe </a:t>
            </a:r>
            <a:r>
              <a:rPr lang="ja-JP" altLang="en-US"/>
              <a:t>コミュニティから得られたクラスタを可視化</a:t>
            </a:r>
            <a:endParaRPr lang="en-US" altLang="ja-JP" dirty="0"/>
          </a:p>
          <a:p>
            <a:r>
              <a:rPr lang="en-US" altLang="ja-JP" b="1" dirty="0">
                <a:solidFill>
                  <a:schemeClr val="accent1"/>
                </a:solidFill>
              </a:rPr>
              <a:t> </a:t>
            </a:r>
            <a:r>
              <a:rPr lang="ja-JP" altLang="en-US" b="1">
                <a:solidFill>
                  <a:schemeClr val="accent1"/>
                </a:solidFill>
              </a:rPr>
              <a:t>パイプライン処理が正しく実行されていることを証明</a:t>
            </a:r>
          </a:p>
          <a:p>
            <a:endParaRPr lang="ja-JP" altLang="en-US"/>
          </a:p>
        </p:txBody>
      </p:sp>
    </p:spTree>
    <p:extLst>
      <p:ext uri="{BB962C8B-B14F-4D97-AF65-F5344CB8AC3E}">
        <p14:creationId xmlns:p14="http://schemas.microsoft.com/office/powerpoint/2010/main" val="409159294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コンテンツ プレースホルダー 1">
            <a:extLst>
              <a:ext uri="{FF2B5EF4-FFF2-40B4-BE49-F238E27FC236}">
                <a16:creationId xmlns:a16="http://schemas.microsoft.com/office/drawing/2014/main" id="{78043442-A52D-D44A-B5FC-39A42FCA34BF}"/>
              </a:ext>
            </a:extLst>
          </p:cNvPr>
          <p:cNvSpPr>
            <a:spLocks noGrp="1"/>
          </p:cNvSpPr>
          <p:nvPr>
            <p:ph idx="1"/>
          </p:nvPr>
        </p:nvSpPr>
        <p:spPr>
          <a:xfrm>
            <a:off x="665226" y="1195964"/>
            <a:ext cx="8259318" cy="5313363"/>
          </a:xfrm>
        </p:spPr>
        <p:txBody>
          <a:bodyPr/>
          <a:lstStyle/>
          <a:p>
            <a:r>
              <a:rPr lang="en-US" altLang="ja-JP" dirty="0">
                <a:solidFill>
                  <a:schemeClr val="accent1"/>
                </a:solidFill>
              </a:rPr>
              <a:t> </a:t>
            </a:r>
            <a:r>
              <a:rPr lang="ja-JP" altLang="en-US">
                <a:solidFill>
                  <a:schemeClr val="accent1"/>
                </a:solidFill>
              </a:rPr>
              <a:t>人種差別的なミーム</a:t>
            </a:r>
            <a:r>
              <a:rPr lang="ja-JP" altLang="en-US"/>
              <a:t>は</a:t>
            </a:r>
            <a:r>
              <a:rPr lang="en-US" altLang="ja-JP" dirty="0"/>
              <a:t> Fringe </a:t>
            </a:r>
            <a:r>
              <a:rPr lang="ja-JP" altLang="en-US"/>
              <a:t>コミュニティで上位</a:t>
            </a:r>
            <a:endParaRPr lang="en-US" altLang="ja-JP" dirty="0"/>
          </a:p>
          <a:p>
            <a:pPr lvl="1"/>
            <a:r>
              <a:rPr lang="en-US" altLang="ja-JP" dirty="0"/>
              <a:t>’racist’, ‘antisemitism’</a:t>
            </a:r>
            <a:r>
              <a:rPr lang="ja-JP" altLang="en-US"/>
              <a:t> などのタグを持つもの</a:t>
            </a:r>
            <a:endParaRPr lang="en-US" altLang="ja-JP" dirty="0"/>
          </a:p>
          <a:p>
            <a:r>
              <a:rPr lang="en-US" altLang="ja-JP" dirty="0"/>
              <a:t> </a:t>
            </a:r>
            <a:r>
              <a:rPr lang="ja-JP" altLang="en-US"/>
              <a:t>害のないミームが</a:t>
            </a:r>
            <a:r>
              <a:rPr lang="en-US" altLang="ja-JP" dirty="0"/>
              <a:t> Mainstream</a:t>
            </a:r>
            <a:r>
              <a:rPr lang="ja-JP" altLang="en-US"/>
              <a:t> コミュニティで上位</a:t>
            </a:r>
            <a:endParaRPr lang="en-US" altLang="ja-JP" dirty="0"/>
          </a:p>
          <a:p>
            <a:r>
              <a:rPr lang="en-US" altLang="ja-JP" dirty="0">
                <a:solidFill>
                  <a:schemeClr val="accent2"/>
                </a:solidFill>
              </a:rPr>
              <a:t> </a:t>
            </a:r>
            <a:r>
              <a:rPr lang="ja-JP" altLang="en-US">
                <a:solidFill>
                  <a:schemeClr val="accent2"/>
                </a:solidFill>
              </a:rPr>
              <a:t>政治的なミーム</a:t>
            </a:r>
            <a:r>
              <a:rPr lang="ja-JP" altLang="en-US"/>
              <a:t>の投稿はどこにでも存在</a:t>
            </a:r>
            <a:endParaRPr lang="en-US" altLang="ja-JP" dirty="0"/>
          </a:p>
          <a:p>
            <a:pPr lvl="1"/>
            <a:r>
              <a:rPr lang="en-US" altLang="ja-JP" dirty="0"/>
              <a:t>‘politics’, ‘trump’, ‘</a:t>
            </a:r>
            <a:r>
              <a:rPr lang="en-US" altLang="ja-JP" dirty="0" err="1"/>
              <a:t>clinton</a:t>
            </a:r>
            <a:r>
              <a:rPr lang="en-US" altLang="ja-JP" dirty="0"/>
              <a:t>’</a:t>
            </a:r>
            <a:r>
              <a:rPr lang="ja-JP" altLang="en-US"/>
              <a:t> などのタグを持つもの</a:t>
            </a:r>
            <a:endParaRPr lang="en-US" altLang="ja-JP" dirty="0"/>
          </a:p>
          <a:p>
            <a:endParaRPr kumimoji="1" lang="ja-JP" altLang="en-US"/>
          </a:p>
        </p:txBody>
      </p:sp>
      <p:sp>
        <p:nvSpPr>
          <p:cNvPr id="4" name="タイトル 3">
            <a:extLst>
              <a:ext uri="{FF2B5EF4-FFF2-40B4-BE49-F238E27FC236}">
                <a16:creationId xmlns:a16="http://schemas.microsoft.com/office/drawing/2014/main" id="{A3F65DFF-C78C-B84B-9ED8-0E8B91E27666}"/>
              </a:ext>
            </a:extLst>
          </p:cNvPr>
          <p:cNvSpPr>
            <a:spLocks noGrp="1"/>
          </p:cNvSpPr>
          <p:nvPr>
            <p:ph type="title"/>
          </p:nvPr>
        </p:nvSpPr>
        <p:spPr/>
        <p:txBody>
          <a:bodyPr/>
          <a:lstStyle/>
          <a:p>
            <a:r>
              <a:rPr kumimoji="1" lang="ja-JP" altLang="en-US"/>
              <a:t>評価</a:t>
            </a:r>
            <a:r>
              <a:rPr lang="ja-JP" altLang="en-US"/>
              <a:t>｜</a:t>
            </a:r>
            <a:r>
              <a:rPr kumimoji="1" lang="en-US" altLang="ja-JP" dirty="0"/>
              <a:t>SNS </a:t>
            </a:r>
            <a:r>
              <a:rPr kumimoji="1" lang="ja-JP" altLang="en-US"/>
              <a:t>毎に投稿されるミームの割合</a:t>
            </a:r>
          </a:p>
        </p:txBody>
      </p:sp>
      <p:grpSp>
        <p:nvGrpSpPr>
          <p:cNvPr id="29" name="グループ化 28">
            <a:extLst>
              <a:ext uri="{FF2B5EF4-FFF2-40B4-BE49-F238E27FC236}">
                <a16:creationId xmlns:a16="http://schemas.microsoft.com/office/drawing/2014/main" id="{A1F1F9F5-22EF-854E-8213-5B13D9CD2159}"/>
              </a:ext>
            </a:extLst>
          </p:cNvPr>
          <p:cNvGrpSpPr/>
          <p:nvPr/>
        </p:nvGrpSpPr>
        <p:grpSpPr>
          <a:xfrm>
            <a:off x="201622" y="3463823"/>
            <a:ext cx="8844842" cy="3223489"/>
            <a:chOff x="173034" y="1057843"/>
            <a:chExt cx="8844842" cy="3223489"/>
          </a:xfrm>
        </p:grpSpPr>
        <p:pic>
          <p:nvPicPr>
            <p:cNvPr id="5" name="図 4">
              <a:extLst>
                <a:ext uri="{FF2B5EF4-FFF2-40B4-BE49-F238E27FC236}">
                  <a16:creationId xmlns:a16="http://schemas.microsoft.com/office/drawing/2014/main" id="{747EC4BD-C39D-024A-9817-0799450C7BB2}"/>
                </a:ext>
              </a:extLst>
            </p:cNvPr>
            <p:cNvPicPr>
              <a:picLocks noChangeAspect="1"/>
            </p:cNvPicPr>
            <p:nvPr/>
          </p:nvPicPr>
          <p:blipFill rotWithShape="1">
            <a:blip r:embed="rId3"/>
            <a:srcRect b="677"/>
            <a:stretch/>
          </p:blipFill>
          <p:spPr>
            <a:xfrm>
              <a:off x="173034" y="1057843"/>
              <a:ext cx="8844842" cy="3223489"/>
            </a:xfrm>
            <a:prstGeom prst="rect">
              <a:avLst/>
            </a:prstGeom>
          </p:spPr>
        </p:pic>
        <p:sp>
          <p:nvSpPr>
            <p:cNvPr id="6" name="正方形/長方形 5">
              <a:extLst>
                <a:ext uri="{FF2B5EF4-FFF2-40B4-BE49-F238E27FC236}">
                  <a16:creationId xmlns:a16="http://schemas.microsoft.com/office/drawing/2014/main" id="{76921C43-07E2-CD48-BFE4-FBD0E00D0C1E}"/>
                </a:ext>
              </a:extLst>
            </p:cNvPr>
            <p:cNvSpPr/>
            <p:nvPr/>
          </p:nvSpPr>
          <p:spPr>
            <a:xfrm>
              <a:off x="226263" y="2278251"/>
              <a:ext cx="525517" cy="117026"/>
            </a:xfrm>
            <a:prstGeom prst="rect">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n>
                  <a:solidFill>
                    <a:sysClr val="windowText" lastClr="000000"/>
                  </a:solidFill>
                </a:ln>
                <a:solidFill>
                  <a:schemeClr val="accent1"/>
                </a:solidFill>
              </a:endParaRPr>
            </a:p>
          </p:txBody>
        </p:sp>
        <p:sp>
          <p:nvSpPr>
            <p:cNvPr id="7" name="正方形/長方形 6">
              <a:extLst>
                <a:ext uri="{FF2B5EF4-FFF2-40B4-BE49-F238E27FC236}">
                  <a16:creationId xmlns:a16="http://schemas.microsoft.com/office/drawing/2014/main" id="{5586A141-223C-D14D-8095-E951DEA89B00}"/>
                </a:ext>
              </a:extLst>
            </p:cNvPr>
            <p:cNvSpPr/>
            <p:nvPr/>
          </p:nvSpPr>
          <p:spPr>
            <a:xfrm>
              <a:off x="225973" y="1885527"/>
              <a:ext cx="609599" cy="271430"/>
            </a:xfrm>
            <a:prstGeom prst="rect">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n>
                  <a:solidFill>
                    <a:sysClr val="windowText" lastClr="000000"/>
                  </a:solidFill>
                </a:ln>
                <a:solidFill>
                  <a:schemeClr val="accent1"/>
                </a:solidFill>
              </a:endParaRPr>
            </a:p>
          </p:txBody>
        </p:sp>
        <p:sp>
          <p:nvSpPr>
            <p:cNvPr id="8" name="正方形/長方形 7">
              <a:extLst>
                <a:ext uri="{FF2B5EF4-FFF2-40B4-BE49-F238E27FC236}">
                  <a16:creationId xmlns:a16="http://schemas.microsoft.com/office/drawing/2014/main" id="{029C5A48-B7FA-F74C-84F3-4A053C420DF5}"/>
                </a:ext>
              </a:extLst>
            </p:cNvPr>
            <p:cNvSpPr/>
            <p:nvPr/>
          </p:nvSpPr>
          <p:spPr>
            <a:xfrm>
              <a:off x="2309045" y="2144888"/>
              <a:ext cx="553120" cy="147815"/>
            </a:xfrm>
            <a:prstGeom prst="rect">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n>
                  <a:solidFill>
                    <a:sysClr val="windowText" lastClr="000000"/>
                  </a:solidFill>
                </a:ln>
                <a:solidFill>
                  <a:schemeClr val="accent1"/>
                </a:solidFill>
              </a:endParaRPr>
            </a:p>
          </p:txBody>
        </p:sp>
        <p:sp>
          <p:nvSpPr>
            <p:cNvPr id="9" name="正方形/長方形 8">
              <a:extLst>
                <a:ext uri="{FF2B5EF4-FFF2-40B4-BE49-F238E27FC236}">
                  <a16:creationId xmlns:a16="http://schemas.microsoft.com/office/drawing/2014/main" id="{A420CDA2-5754-DC43-891A-9DD17F9A9D53}"/>
                </a:ext>
              </a:extLst>
            </p:cNvPr>
            <p:cNvSpPr/>
            <p:nvPr/>
          </p:nvSpPr>
          <p:spPr>
            <a:xfrm>
              <a:off x="2306681" y="3785500"/>
              <a:ext cx="672215" cy="148376"/>
            </a:xfrm>
            <a:prstGeom prst="rect">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n>
                  <a:solidFill>
                    <a:sysClr val="windowText" lastClr="000000"/>
                  </a:solidFill>
                </a:ln>
                <a:solidFill>
                  <a:schemeClr val="accent1"/>
                </a:solidFill>
              </a:endParaRPr>
            </a:p>
          </p:txBody>
        </p:sp>
        <p:sp>
          <p:nvSpPr>
            <p:cNvPr id="10" name="正方形/長方形 9">
              <a:extLst>
                <a:ext uri="{FF2B5EF4-FFF2-40B4-BE49-F238E27FC236}">
                  <a16:creationId xmlns:a16="http://schemas.microsoft.com/office/drawing/2014/main" id="{A9036454-855F-7C4B-9210-DDEAD2554248}"/>
                </a:ext>
              </a:extLst>
            </p:cNvPr>
            <p:cNvSpPr/>
            <p:nvPr/>
          </p:nvSpPr>
          <p:spPr>
            <a:xfrm>
              <a:off x="4380186" y="1766682"/>
              <a:ext cx="553120" cy="155497"/>
            </a:xfrm>
            <a:prstGeom prst="rect">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n>
                  <a:solidFill>
                    <a:sysClr val="windowText" lastClr="000000"/>
                  </a:solidFill>
                </a:ln>
                <a:solidFill>
                  <a:schemeClr val="accent1"/>
                </a:solidFill>
              </a:endParaRPr>
            </a:p>
          </p:txBody>
        </p:sp>
        <p:sp>
          <p:nvSpPr>
            <p:cNvPr id="11" name="正方形/長方形 10">
              <a:extLst>
                <a:ext uri="{FF2B5EF4-FFF2-40B4-BE49-F238E27FC236}">
                  <a16:creationId xmlns:a16="http://schemas.microsoft.com/office/drawing/2014/main" id="{270DD055-5632-824B-8F0E-4DED60AD3C4B}"/>
                </a:ext>
              </a:extLst>
            </p:cNvPr>
            <p:cNvSpPr/>
            <p:nvPr/>
          </p:nvSpPr>
          <p:spPr>
            <a:xfrm>
              <a:off x="2311542" y="1757642"/>
              <a:ext cx="1098719" cy="137503"/>
            </a:xfrm>
            <a:prstGeom prst="rect">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n>
                  <a:solidFill>
                    <a:sysClr val="windowText" lastClr="000000"/>
                  </a:solidFill>
                </a:ln>
                <a:solidFill>
                  <a:schemeClr val="accent1"/>
                </a:solidFill>
              </a:endParaRPr>
            </a:p>
          </p:txBody>
        </p:sp>
        <p:sp>
          <p:nvSpPr>
            <p:cNvPr id="12" name="正方形/長方形 11">
              <a:extLst>
                <a:ext uri="{FF2B5EF4-FFF2-40B4-BE49-F238E27FC236}">
                  <a16:creationId xmlns:a16="http://schemas.microsoft.com/office/drawing/2014/main" id="{E379FC15-AB74-614C-9070-3EDBC54DA5F5}"/>
                </a:ext>
              </a:extLst>
            </p:cNvPr>
            <p:cNvSpPr/>
            <p:nvPr/>
          </p:nvSpPr>
          <p:spPr>
            <a:xfrm>
              <a:off x="224536" y="1633291"/>
              <a:ext cx="553120" cy="147815"/>
            </a:xfrm>
            <a:prstGeom prst="rect">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n>
                  <a:solidFill>
                    <a:sysClr val="windowText" lastClr="000000"/>
                  </a:solidFill>
                </a:ln>
                <a:solidFill>
                  <a:schemeClr val="accent1"/>
                </a:solidFill>
              </a:endParaRPr>
            </a:p>
          </p:txBody>
        </p:sp>
        <p:sp>
          <p:nvSpPr>
            <p:cNvPr id="13" name="正方形/長方形 12">
              <a:extLst>
                <a:ext uri="{FF2B5EF4-FFF2-40B4-BE49-F238E27FC236}">
                  <a16:creationId xmlns:a16="http://schemas.microsoft.com/office/drawing/2014/main" id="{049F9BCB-756F-EA49-80DB-55BD6197C02F}"/>
                </a:ext>
              </a:extLst>
            </p:cNvPr>
            <p:cNvSpPr/>
            <p:nvPr/>
          </p:nvSpPr>
          <p:spPr>
            <a:xfrm>
              <a:off x="226285" y="1519229"/>
              <a:ext cx="1077855" cy="116086"/>
            </a:xfrm>
            <a:prstGeom prst="rect">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n>
                  <a:solidFill>
                    <a:sysClr val="windowText" lastClr="000000"/>
                  </a:solidFill>
                </a:ln>
                <a:solidFill>
                  <a:schemeClr val="accent1"/>
                </a:solidFill>
              </a:endParaRPr>
            </a:p>
          </p:txBody>
        </p:sp>
        <p:sp>
          <p:nvSpPr>
            <p:cNvPr id="14" name="正方形/長方形 13">
              <a:extLst>
                <a:ext uri="{FF2B5EF4-FFF2-40B4-BE49-F238E27FC236}">
                  <a16:creationId xmlns:a16="http://schemas.microsoft.com/office/drawing/2014/main" id="{C98E3C17-952A-D44B-A83E-3EB3C3A924B5}"/>
                </a:ext>
              </a:extLst>
            </p:cNvPr>
            <p:cNvSpPr/>
            <p:nvPr/>
          </p:nvSpPr>
          <p:spPr>
            <a:xfrm>
              <a:off x="4385317" y="2028563"/>
              <a:ext cx="672215" cy="123982"/>
            </a:xfrm>
            <a:prstGeom prst="rect">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n>
                  <a:solidFill>
                    <a:sysClr val="windowText" lastClr="000000"/>
                  </a:solidFill>
                </a:ln>
                <a:solidFill>
                  <a:schemeClr val="accent1"/>
                </a:solidFill>
              </a:endParaRPr>
            </a:p>
          </p:txBody>
        </p:sp>
        <p:sp>
          <p:nvSpPr>
            <p:cNvPr id="15" name="正方形/長方形 14">
              <a:extLst>
                <a:ext uri="{FF2B5EF4-FFF2-40B4-BE49-F238E27FC236}">
                  <a16:creationId xmlns:a16="http://schemas.microsoft.com/office/drawing/2014/main" id="{DB4A1623-4BFF-1749-82D4-71292D841BCE}"/>
                </a:ext>
              </a:extLst>
            </p:cNvPr>
            <p:cNvSpPr/>
            <p:nvPr/>
          </p:nvSpPr>
          <p:spPr>
            <a:xfrm>
              <a:off x="4382683" y="2644560"/>
              <a:ext cx="1098719" cy="137503"/>
            </a:xfrm>
            <a:prstGeom prst="rect">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n>
                  <a:solidFill>
                    <a:sysClr val="windowText" lastClr="000000"/>
                  </a:solidFill>
                </a:ln>
                <a:solidFill>
                  <a:schemeClr val="accent1"/>
                </a:solidFill>
              </a:endParaRPr>
            </a:p>
          </p:txBody>
        </p:sp>
        <p:sp>
          <p:nvSpPr>
            <p:cNvPr id="16" name="正方形/長方形 15">
              <a:extLst>
                <a:ext uri="{FF2B5EF4-FFF2-40B4-BE49-F238E27FC236}">
                  <a16:creationId xmlns:a16="http://schemas.microsoft.com/office/drawing/2014/main" id="{81CD10F2-C4E2-2441-98B8-4D8C559E5938}"/>
                </a:ext>
              </a:extLst>
            </p:cNvPr>
            <p:cNvSpPr/>
            <p:nvPr/>
          </p:nvSpPr>
          <p:spPr>
            <a:xfrm>
              <a:off x="6596230" y="2901891"/>
              <a:ext cx="1098719" cy="137503"/>
            </a:xfrm>
            <a:prstGeom prst="rect">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n>
                  <a:solidFill>
                    <a:sysClr val="windowText" lastClr="000000"/>
                  </a:solidFill>
                </a:ln>
                <a:solidFill>
                  <a:schemeClr val="accent1"/>
                </a:solidFill>
              </a:endParaRPr>
            </a:p>
          </p:txBody>
        </p:sp>
        <p:sp>
          <p:nvSpPr>
            <p:cNvPr id="17" name="正方形/長方形 16">
              <a:extLst>
                <a:ext uri="{FF2B5EF4-FFF2-40B4-BE49-F238E27FC236}">
                  <a16:creationId xmlns:a16="http://schemas.microsoft.com/office/drawing/2014/main" id="{CF5C6EDA-50B1-0945-816D-DDA0D04AB7EC}"/>
                </a:ext>
              </a:extLst>
            </p:cNvPr>
            <p:cNvSpPr/>
            <p:nvPr/>
          </p:nvSpPr>
          <p:spPr>
            <a:xfrm>
              <a:off x="4381700" y="2148032"/>
              <a:ext cx="945417" cy="144304"/>
            </a:xfrm>
            <a:prstGeom prst="rect">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n>
                  <a:solidFill>
                    <a:sysClr val="windowText" lastClr="000000"/>
                  </a:solidFill>
                </a:ln>
                <a:solidFill>
                  <a:schemeClr val="accent1"/>
                </a:solidFill>
              </a:endParaRPr>
            </a:p>
          </p:txBody>
        </p:sp>
        <p:sp>
          <p:nvSpPr>
            <p:cNvPr id="18" name="正方形/長方形 17">
              <a:extLst>
                <a:ext uri="{FF2B5EF4-FFF2-40B4-BE49-F238E27FC236}">
                  <a16:creationId xmlns:a16="http://schemas.microsoft.com/office/drawing/2014/main" id="{0B668403-3B73-584A-8C31-ED80F7D70105}"/>
                </a:ext>
              </a:extLst>
            </p:cNvPr>
            <p:cNvSpPr/>
            <p:nvPr/>
          </p:nvSpPr>
          <p:spPr>
            <a:xfrm>
              <a:off x="225017" y="1782764"/>
              <a:ext cx="895445" cy="103513"/>
            </a:xfrm>
            <a:prstGeom prst="rect">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n>
                  <a:solidFill>
                    <a:sysClr val="windowText" lastClr="000000"/>
                  </a:solidFill>
                </a:ln>
                <a:solidFill>
                  <a:schemeClr val="accent1"/>
                </a:solidFill>
              </a:endParaRPr>
            </a:p>
          </p:txBody>
        </p:sp>
        <p:sp>
          <p:nvSpPr>
            <p:cNvPr id="19" name="正方形/長方形 18">
              <a:extLst>
                <a:ext uri="{FF2B5EF4-FFF2-40B4-BE49-F238E27FC236}">
                  <a16:creationId xmlns:a16="http://schemas.microsoft.com/office/drawing/2014/main" id="{DA759C3D-88E7-9148-9046-518BBEB050F9}"/>
                </a:ext>
              </a:extLst>
            </p:cNvPr>
            <p:cNvSpPr/>
            <p:nvPr/>
          </p:nvSpPr>
          <p:spPr>
            <a:xfrm>
              <a:off x="224482" y="2152670"/>
              <a:ext cx="1320888" cy="159653"/>
            </a:xfrm>
            <a:prstGeom prst="rect">
              <a:avLst/>
            </a:prstGeom>
            <a:solidFill>
              <a:schemeClr val="accent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n>
                  <a:solidFill>
                    <a:sysClr val="windowText" lastClr="000000"/>
                  </a:solidFill>
                </a:ln>
                <a:solidFill>
                  <a:schemeClr val="accent1"/>
                </a:solidFill>
              </a:endParaRPr>
            </a:p>
          </p:txBody>
        </p:sp>
        <p:sp>
          <p:nvSpPr>
            <p:cNvPr id="20" name="正方形/長方形 19">
              <a:extLst>
                <a:ext uri="{FF2B5EF4-FFF2-40B4-BE49-F238E27FC236}">
                  <a16:creationId xmlns:a16="http://schemas.microsoft.com/office/drawing/2014/main" id="{55D1C744-3842-D049-B9A6-2405EA03B0B7}"/>
                </a:ext>
              </a:extLst>
            </p:cNvPr>
            <p:cNvSpPr/>
            <p:nvPr/>
          </p:nvSpPr>
          <p:spPr>
            <a:xfrm>
              <a:off x="218296" y="3162110"/>
              <a:ext cx="530770" cy="125580"/>
            </a:xfrm>
            <a:prstGeom prst="rect">
              <a:avLst/>
            </a:prstGeom>
            <a:solidFill>
              <a:schemeClr val="accent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n>
                  <a:solidFill>
                    <a:sysClr val="windowText" lastClr="000000"/>
                  </a:solidFill>
                </a:ln>
                <a:solidFill>
                  <a:schemeClr val="accent1"/>
                </a:solidFill>
              </a:endParaRPr>
            </a:p>
          </p:txBody>
        </p:sp>
        <p:sp>
          <p:nvSpPr>
            <p:cNvPr id="21" name="正方形/長方形 20">
              <a:extLst>
                <a:ext uri="{FF2B5EF4-FFF2-40B4-BE49-F238E27FC236}">
                  <a16:creationId xmlns:a16="http://schemas.microsoft.com/office/drawing/2014/main" id="{533E44FA-EBC5-BF41-ACB1-08B23BF2D4DD}"/>
                </a:ext>
              </a:extLst>
            </p:cNvPr>
            <p:cNvSpPr/>
            <p:nvPr/>
          </p:nvSpPr>
          <p:spPr>
            <a:xfrm>
              <a:off x="2306907" y="2534515"/>
              <a:ext cx="1370937" cy="125580"/>
            </a:xfrm>
            <a:prstGeom prst="rect">
              <a:avLst/>
            </a:prstGeom>
            <a:solidFill>
              <a:schemeClr val="accent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n>
                  <a:solidFill>
                    <a:sysClr val="windowText" lastClr="000000"/>
                  </a:solidFill>
                </a:ln>
                <a:solidFill>
                  <a:schemeClr val="accent1"/>
                </a:solidFill>
              </a:endParaRPr>
            </a:p>
          </p:txBody>
        </p:sp>
        <p:sp>
          <p:nvSpPr>
            <p:cNvPr id="22" name="正方形/長方形 21">
              <a:extLst>
                <a:ext uri="{FF2B5EF4-FFF2-40B4-BE49-F238E27FC236}">
                  <a16:creationId xmlns:a16="http://schemas.microsoft.com/office/drawing/2014/main" id="{78EC6515-3FA5-724D-9A23-2F287504284F}"/>
                </a:ext>
              </a:extLst>
            </p:cNvPr>
            <p:cNvSpPr/>
            <p:nvPr/>
          </p:nvSpPr>
          <p:spPr>
            <a:xfrm>
              <a:off x="4385959" y="2521582"/>
              <a:ext cx="1370937" cy="156502"/>
            </a:xfrm>
            <a:prstGeom prst="rect">
              <a:avLst/>
            </a:prstGeom>
            <a:solidFill>
              <a:schemeClr val="accent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n>
                  <a:solidFill>
                    <a:sysClr val="windowText" lastClr="000000"/>
                  </a:solidFill>
                </a:ln>
                <a:solidFill>
                  <a:schemeClr val="accent1"/>
                </a:solidFill>
              </a:endParaRPr>
            </a:p>
          </p:txBody>
        </p:sp>
        <p:sp>
          <p:nvSpPr>
            <p:cNvPr id="23" name="正方形/長方形 22">
              <a:extLst>
                <a:ext uri="{FF2B5EF4-FFF2-40B4-BE49-F238E27FC236}">
                  <a16:creationId xmlns:a16="http://schemas.microsoft.com/office/drawing/2014/main" id="{08156F66-7AD0-4442-867E-FD655C909514}"/>
                </a:ext>
              </a:extLst>
            </p:cNvPr>
            <p:cNvSpPr/>
            <p:nvPr/>
          </p:nvSpPr>
          <p:spPr>
            <a:xfrm>
              <a:off x="4389896" y="1523390"/>
              <a:ext cx="600501" cy="125580"/>
            </a:xfrm>
            <a:prstGeom prst="rect">
              <a:avLst/>
            </a:prstGeom>
            <a:solidFill>
              <a:schemeClr val="accent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n>
                  <a:solidFill>
                    <a:sysClr val="windowText" lastClr="000000"/>
                  </a:solidFill>
                </a:ln>
                <a:solidFill>
                  <a:schemeClr val="accent1"/>
                </a:solidFill>
              </a:endParaRPr>
            </a:p>
          </p:txBody>
        </p:sp>
        <p:sp>
          <p:nvSpPr>
            <p:cNvPr id="24" name="正方形/長方形 23">
              <a:extLst>
                <a:ext uri="{FF2B5EF4-FFF2-40B4-BE49-F238E27FC236}">
                  <a16:creationId xmlns:a16="http://schemas.microsoft.com/office/drawing/2014/main" id="{4ED2E90F-CAD9-CA4A-B0BE-2A53B0763F1C}"/>
                </a:ext>
              </a:extLst>
            </p:cNvPr>
            <p:cNvSpPr/>
            <p:nvPr/>
          </p:nvSpPr>
          <p:spPr>
            <a:xfrm>
              <a:off x="4380336" y="1901859"/>
              <a:ext cx="873246" cy="125580"/>
            </a:xfrm>
            <a:prstGeom prst="rect">
              <a:avLst/>
            </a:prstGeom>
            <a:solidFill>
              <a:schemeClr val="accent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n>
                  <a:solidFill>
                    <a:sysClr val="windowText" lastClr="000000"/>
                  </a:solidFill>
                </a:ln>
                <a:solidFill>
                  <a:schemeClr val="accent1"/>
                </a:solidFill>
              </a:endParaRPr>
            </a:p>
          </p:txBody>
        </p:sp>
        <p:sp>
          <p:nvSpPr>
            <p:cNvPr id="25" name="正方形/長方形 24">
              <a:extLst>
                <a:ext uri="{FF2B5EF4-FFF2-40B4-BE49-F238E27FC236}">
                  <a16:creationId xmlns:a16="http://schemas.microsoft.com/office/drawing/2014/main" id="{054853BF-DE80-0D43-A1FC-8C232AE86599}"/>
                </a:ext>
              </a:extLst>
            </p:cNvPr>
            <p:cNvSpPr/>
            <p:nvPr/>
          </p:nvSpPr>
          <p:spPr>
            <a:xfrm>
              <a:off x="4387084" y="2782517"/>
              <a:ext cx="1558203" cy="125580"/>
            </a:xfrm>
            <a:prstGeom prst="rect">
              <a:avLst/>
            </a:prstGeom>
            <a:solidFill>
              <a:schemeClr val="accent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n>
                  <a:solidFill>
                    <a:sysClr val="windowText" lastClr="000000"/>
                  </a:solidFill>
                </a:ln>
                <a:solidFill>
                  <a:schemeClr val="accent1"/>
                </a:solidFill>
              </a:endParaRPr>
            </a:p>
          </p:txBody>
        </p:sp>
        <p:sp>
          <p:nvSpPr>
            <p:cNvPr id="26" name="正方形/長方形 25">
              <a:extLst>
                <a:ext uri="{FF2B5EF4-FFF2-40B4-BE49-F238E27FC236}">
                  <a16:creationId xmlns:a16="http://schemas.microsoft.com/office/drawing/2014/main" id="{C22C80D6-CB9D-1745-AF2C-E6D931451571}"/>
                </a:ext>
              </a:extLst>
            </p:cNvPr>
            <p:cNvSpPr/>
            <p:nvPr/>
          </p:nvSpPr>
          <p:spPr>
            <a:xfrm>
              <a:off x="4387086" y="3038955"/>
              <a:ext cx="552700" cy="125580"/>
            </a:xfrm>
            <a:prstGeom prst="rect">
              <a:avLst/>
            </a:prstGeom>
            <a:solidFill>
              <a:schemeClr val="accent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n>
                  <a:solidFill>
                    <a:sysClr val="windowText" lastClr="000000"/>
                  </a:solidFill>
                </a:ln>
                <a:solidFill>
                  <a:schemeClr val="accent1"/>
                </a:solidFill>
              </a:endParaRPr>
            </a:p>
          </p:txBody>
        </p:sp>
        <p:sp>
          <p:nvSpPr>
            <p:cNvPr id="27" name="正方形/長方形 26">
              <a:extLst>
                <a:ext uri="{FF2B5EF4-FFF2-40B4-BE49-F238E27FC236}">
                  <a16:creationId xmlns:a16="http://schemas.microsoft.com/office/drawing/2014/main" id="{89965647-D886-9D4B-9EF5-05ADCA9629B2}"/>
                </a:ext>
              </a:extLst>
            </p:cNvPr>
            <p:cNvSpPr/>
            <p:nvPr/>
          </p:nvSpPr>
          <p:spPr>
            <a:xfrm>
              <a:off x="6609076" y="3312721"/>
              <a:ext cx="1081997" cy="125580"/>
            </a:xfrm>
            <a:prstGeom prst="rect">
              <a:avLst/>
            </a:prstGeom>
            <a:solidFill>
              <a:schemeClr val="accent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n>
                  <a:solidFill>
                    <a:sysClr val="windowText" lastClr="000000"/>
                  </a:solidFill>
                </a:ln>
                <a:solidFill>
                  <a:schemeClr val="accent1"/>
                </a:solidFill>
              </a:endParaRPr>
            </a:p>
          </p:txBody>
        </p:sp>
      </p:grpSp>
      <p:sp>
        <p:nvSpPr>
          <p:cNvPr id="28" name="コンテンツ プレースホルダー 2">
            <a:extLst>
              <a:ext uri="{FF2B5EF4-FFF2-40B4-BE49-F238E27FC236}">
                <a16:creationId xmlns:a16="http://schemas.microsoft.com/office/drawing/2014/main" id="{23D40CBC-2984-D545-B4C0-8085F91E729C}"/>
              </a:ext>
            </a:extLst>
          </p:cNvPr>
          <p:cNvSpPr txBox="1">
            <a:spLocks/>
          </p:cNvSpPr>
          <p:nvPr/>
        </p:nvSpPr>
        <p:spPr>
          <a:xfrm>
            <a:off x="660180" y="4522670"/>
            <a:ext cx="8294249" cy="216833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0"/>
              </a:spcBef>
              <a:spcAft>
                <a:spcPts val="1200"/>
              </a:spcAft>
              <a:buClr>
                <a:schemeClr val="accent1"/>
              </a:buClr>
              <a:buFont typeface="Wingdings" charset="2"/>
              <a:buChar char="l"/>
              <a:defRPr kumimoji="1" sz="2400" kern="1200" baseline="0">
                <a:solidFill>
                  <a:schemeClr val="tx2"/>
                </a:solidFill>
                <a:latin typeface="+mn-lt"/>
                <a:ea typeface="メイリオ" charset="-128"/>
                <a:cs typeface="Meiryo" charset="-128"/>
              </a:defRPr>
            </a:lvl1pPr>
            <a:lvl2pPr marL="685800" indent="-228600" algn="l" defTabSz="914400" rtl="0" eaLnBrk="1" latinLnBrk="0" hangingPunct="1">
              <a:lnSpc>
                <a:spcPct val="90000"/>
              </a:lnSpc>
              <a:spcBef>
                <a:spcPts val="0"/>
              </a:spcBef>
              <a:spcAft>
                <a:spcPts val="1200"/>
              </a:spcAft>
              <a:buClr>
                <a:schemeClr val="accent1"/>
              </a:buClr>
              <a:buSzPct val="140000"/>
              <a:buFont typeface=".AppleSystemUIFont" charset="-120"/>
              <a:buChar char="-"/>
              <a:defRPr kumimoji="1" sz="2000" b="0" kern="1200" baseline="0">
                <a:solidFill>
                  <a:schemeClr val="tx2"/>
                </a:solidFill>
                <a:latin typeface="+mn-lt"/>
                <a:ea typeface="メイリオ" charset="-128"/>
                <a:cs typeface="Meiryo" charset="-128"/>
              </a:defRPr>
            </a:lvl2pPr>
            <a:lvl3pPr marL="1143000" indent="-228600" algn="l" defTabSz="914400" rtl="0" eaLnBrk="1" latinLnBrk="0" hangingPunct="1">
              <a:lnSpc>
                <a:spcPct val="90000"/>
              </a:lnSpc>
              <a:spcBef>
                <a:spcPts val="0"/>
              </a:spcBef>
              <a:spcAft>
                <a:spcPts val="1200"/>
              </a:spcAft>
              <a:buClr>
                <a:schemeClr val="accent1"/>
              </a:buClr>
              <a:buFont typeface="Arial" panose="020B0604020202020204" pitchFamily="34" charset="0"/>
              <a:buChar char="•"/>
              <a:defRPr kumimoji="1" sz="1800" b="0" kern="1200" baseline="0">
                <a:solidFill>
                  <a:schemeClr val="tx2"/>
                </a:solidFill>
                <a:latin typeface="+mn-lt"/>
                <a:ea typeface="メイリオ" charset="-128"/>
                <a:cs typeface="Meiryo" charset="-128"/>
              </a:defRPr>
            </a:lvl3pPr>
            <a:lvl4pPr marL="16002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indent="0">
              <a:buNone/>
            </a:pPr>
            <a:endParaRPr lang="en-US" altLang="ja-JP" dirty="0"/>
          </a:p>
        </p:txBody>
      </p:sp>
    </p:spTree>
    <p:extLst>
      <p:ext uri="{BB962C8B-B14F-4D97-AF65-F5344CB8AC3E}">
        <p14:creationId xmlns:p14="http://schemas.microsoft.com/office/powerpoint/2010/main" val="133936468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コンテンツ プレースホルダー 1">
            <a:extLst>
              <a:ext uri="{FF2B5EF4-FFF2-40B4-BE49-F238E27FC236}">
                <a16:creationId xmlns:a16="http://schemas.microsoft.com/office/drawing/2014/main" id="{B81AAB95-DF43-A841-907B-A67D1AE67019}"/>
              </a:ext>
            </a:extLst>
          </p:cNvPr>
          <p:cNvSpPr>
            <a:spLocks noGrp="1"/>
          </p:cNvSpPr>
          <p:nvPr>
            <p:ph idx="1"/>
          </p:nvPr>
        </p:nvSpPr>
        <p:spPr>
          <a:xfrm>
            <a:off x="628649" y="1171580"/>
            <a:ext cx="8515351" cy="5313363"/>
          </a:xfrm>
        </p:spPr>
        <p:txBody>
          <a:bodyPr/>
          <a:lstStyle/>
          <a:p>
            <a:r>
              <a:rPr kumimoji="1" lang="en-US" altLang="ja-JP" dirty="0"/>
              <a:t> </a:t>
            </a:r>
            <a:r>
              <a:rPr kumimoji="1" lang="ja-JP" altLang="en-US"/>
              <a:t>政治的ミームの投稿数推移は実世界の出来事と密接に関係</a:t>
            </a:r>
          </a:p>
        </p:txBody>
      </p:sp>
      <p:sp>
        <p:nvSpPr>
          <p:cNvPr id="3" name="スライド番号プレースホルダー 2">
            <a:extLst>
              <a:ext uri="{FF2B5EF4-FFF2-40B4-BE49-F238E27FC236}">
                <a16:creationId xmlns:a16="http://schemas.microsoft.com/office/drawing/2014/main" id="{2D928240-6B99-CD4F-A4E4-CDDD0628DB22}"/>
              </a:ext>
            </a:extLst>
          </p:cNvPr>
          <p:cNvSpPr>
            <a:spLocks noGrp="1"/>
          </p:cNvSpPr>
          <p:nvPr>
            <p:ph type="sldNum" sz="quarter" idx="12"/>
          </p:nvPr>
        </p:nvSpPr>
        <p:spPr/>
        <p:txBody>
          <a:bodyPr/>
          <a:lstStyle/>
          <a:p>
            <a:fld id="{3E48B941-74AF-4648-A5A2-DF81533F4F8C}" type="slidenum">
              <a:rPr kumimoji="1" lang="ja-JP" altLang="en-US" smtClean="0"/>
              <a:t>9</a:t>
            </a:fld>
            <a:endParaRPr kumimoji="1" lang="ja-JP" altLang="en-US" dirty="0"/>
          </a:p>
        </p:txBody>
      </p:sp>
      <p:sp>
        <p:nvSpPr>
          <p:cNvPr id="4" name="タイトル 3">
            <a:extLst>
              <a:ext uri="{FF2B5EF4-FFF2-40B4-BE49-F238E27FC236}">
                <a16:creationId xmlns:a16="http://schemas.microsoft.com/office/drawing/2014/main" id="{2557791B-61A3-8040-938B-0F68998FD75A}"/>
              </a:ext>
            </a:extLst>
          </p:cNvPr>
          <p:cNvSpPr>
            <a:spLocks noGrp="1"/>
          </p:cNvSpPr>
          <p:nvPr>
            <p:ph type="title"/>
          </p:nvPr>
        </p:nvSpPr>
        <p:spPr/>
        <p:txBody>
          <a:bodyPr/>
          <a:lstStyle/>
          <a:p>
            <a:r>
              <a:rPr kumimoji="1" lang="ja-JP" altLang="en-US"/>
              <a:t>評価｜ミームの投稿数の推移</a:t>
            </a:r>
          </a:p>
        </p:txBody>
      </p:sp>
      <p:pic>
        <p:nvPicPr>
          <p:cNvPr id="14" name="図 13">
            <a:extLst>
              <a:ext uri="{FF2B5EF4-FFF2-40B4-BE49-F238E27FC236}">
                <a16:creationId xmlns:a16="http://schemas.microsoft.com/office/drawing/2014/main" id="{4612C18B-DB5E-3945-BBC2-6A3F07E56FFE}"/>
              </a:ext>
            </a:extLst>
          </p:cNvPr>
          <p:cNvPicPr>
            <a:picLocks noChangeAspect="1"/>
          </p:cNvPicPr>
          <p:nvPr/>
        </p:nvPicPr>
        <p:blipFill rotWithShape="1">
          <a:blip r:embed="rId3">
            <a:extLst>
              <a:ext uri="{28A0092B-C50C-407E-A947-70E740481C1C}">
                <a14:useLocalDpi xmlns:a14="http://schemas.microsoft.com/office/drawing/2010/main" val="0"/>
              </a:ext>
            </a:extLst>
          </a:blip>
          <a:srcRect l="8124" t="4750" r="7500" b="3200"/>
          <a:stretch/>
        </p:blipFill>
        <p:spPr>
          <a:xfrm>
            <a:off x="274881" y="2708311"/>
            <a:ext cx="4589728" cy="3129569"/>
          </a:xfrm>
          <a:prstGeom prst="rect">
            <a:avLst/>
          </a:prstGeom>
        </p:spPr>
      </p:pic>
      <p:sp>
        <p:nvSpPr>
          <p:cNvPr id="15" name="テキスト ボックス 14">
            <a:extLst>
              <a:ext uri="{FF2B5EF4-FFF2-40B4-BE49-F238E27FC236}">
                <a16:creationId xmlns:a16="http://schemas.microsoft.com/office/drawing/2014/main" id="{D17B8365-6CF7-064C-B8F5-107749DE40D8}"/>
              </a:ext>
            </a:extLst>
          </p:cNvPr>
          <p:cNvSpPr txBox="1"/>
          <p:nvPr/>
        </p:nvSpPr>
        <p:spPr>
          <a:xfrm>
            <a:off x="2327177" y="2135765"/>
            <a:ext cx="1683473" cy="646331"/>
          </a:xfrm>
          <a:prstGeom prst="rect">
            <a:avLst/>
          </a:prstGeom>
          <a:solidFill>
            <a:schemeClr val="bg1"/>
          </a:solidFill>
          <a:ln w="31750">
            <a:solidFill>
              <a:srgbClr val="FF0000"/>
            </a:solidFill>
          </a:ln>
        </p:spPr>
        <p:txBody>
          <a:bodyPr wrap="none" rtlCol="0">
            <a:spAutoFit/>
          </a:bodyPr>
          <a:lstStyle/>
          <a:p>
            <a:pPr algn="ctr"/>
            <a:r>
              <a:rPr kumimoji="1" lang="ja-JP" altLang="en-US" b="1" dirty="0">
                <a:latin typeface="Meiryo" charset="-128"/>
                <a:ea typeface="Meiryo" charset="-128"/>
                <a:cs typeface="Meiryo" charset="-128"/>
              </a:rPr>
              <a:t>継続的</a:t>
            </a:r>
            <a:r>
              <a:rPr lang="ja-JP" altLang="en-US" b="1" dirty="0">
                <a:latin typeface="Meiryo" charset="-128"/>
                <a:ea typeface="Meiryo" charset="-128"/>
                <a:cs typeface="Meiryo" charset="-128"/>
              </a:rPr>
              <a:t>な</a:t>
            </a:r>
            <a:r>
              <a:rPr lang="en-US" altLang="ja-JP" b="1" dirty="0">
                <a:latin typeface="Meiryo" charset="-128"/>
                <a:ea typeface="Meiryo" charset="-128"/>
                <a:cs typeface="Meiryo" charset="-128"/>
              </a:rPr>
              <a:t> </a:t>
            </a:r>
            <a:br>
              <a:rPr lang="en-US" altLang="ja-JP" b="1" dirty="0">
                <a:latin typeface="Meiryo" charset="-128"/>
                <a:ea typeface="Meiryo" charset="-128"/>
                <a:cs typeface="Meiryo" charset="-128"/>
              </a:rPr>
            </a:br>
            <a:r>
              <a:rPr lang="en-US" altLang="ja-JP" b="1" dirty="0">
                <a:ea typeface="Meiryo" charset="-128"/>
                <a:cs typeface="Meiryo" charset="-128"/>
              </a:rPr>
              <a:t>/pol/ </a:t>
            </a:r>
            <a:r>
              <a:rPr lang="ja-JP" altLang="en-US" b="1" dirty="0">
                <a:latin typeface="Meiryo" charset="-128"/>
                <a:ea typeface="Meiryo" charset="-128"/>
                <a:cs typeface="Meiryo" charset="-128"/>
              </a:rPr>
              <a:t>への</a:t>
            </a:r>
            <a:r>
              <a:rPr kumimoji="1" lang="ja-JP" altLang="en-US" b="1" dirty="0">
                <a:latin typeface="Meiryo" charset="-128"/>
                <a:ea typeface="Meiryo" charset="-128"/>
                <a:cs typeface="Meiryo" charset="-128"/>
              </a:rPr>
              <a:t>投稿</a:t>
            </a:r>
          </a:p>
        </p:txBody>
      </p:sp>
      <p:cxnSp>
        <p:nvCxnSpPr>
          <p:cNvPr id="17" name="直線コネクタ 16">
            <a:extLst>
              <a:ext uri="{FF2B5EF4-FFF2-40B4-BE49-F238E27FC236}">
                <a16:creationId xmlns:a16="http://schemas.microsoft.com/office/drawing/2014/main" id="{9B6FCB89-F6DF-1146-8B9D-71A805356F62}"/>
              </a:ext>
            </a:extLst>
          </p:cNvPr>
          <p:cNvCxnSpPr>
            <a:cxnSpLocks/>
            <a:stCxn id="15" idx="2"/>
          </p:cNvCxnSpPr>
          <p:nvPr/>
        </p:nvCxnSpPr>
        <p:spPr>
          <a:xfrm flipH="1">
            <a:off x="2496068" y="2782096"/>
            <a:ext cx="672846" cy="2210034"/>
          </a:xfrm>
          <a:prstGeom prst="line">
            <a:avLst/>
          </a:prstGeom>
          <a:ln w="3175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9" name="直線コネクタ 18">
            <a:extLst>
              <a:ext uri="{FF2B5EF4-FFF2-40B4-BE49-F238E27FC236}">
                <a16:creationId xmlns:a16="http://schemas.microsoft.com/office/drawing/2014/main" id="{934D9DC0-8104-864F-9848-5708B1135B27}"/>
              </a:ext>
            </a:extLst>
          </p:cNvPr>
          <p:cNvCxnSpPr>
            <a:cxnSpLocks/>
          </p:cNvCxnSpPr>
          <p:nvPr/>
        </p:nvCxnSpPr>
        <p:spPr>
          <a:xfrm>
            <a:off x="1977081" y="2656703"/>
            <a:ext cx="444843" cy="2520778"/>
          </a:xfrm>
          <a:prstGeom prst="line">
            <a:avLst/>
          </a:prstGeom>
          <a:ln w="31750">
            <a:solidFill>
              <a:srgbClr val="FF0000"/>
            </a:solidFill>
          </a:ln>
        </p:spPr>
        <p:style>
          <a:lnRef idx="1">
            <a:schemeClr val="accent1"/>
          </a:lnRef>
          <a:fillRef idx="0">
            <a:schemeClr val="accent1"/>
          </a:fillRef>
          <a:effectRef idx="0">
            <a:schemeClr val="accent1"/>
          </a:effectRef>
          <a:fontRef idx="minor">
            <a:schemeClr val="tx1"/>
          </a:fontRef>
        </p:style>
      </p:cxnSp>
      <p:sp>
        <p:nvSpPr>
          <p:cNvPr id="20" name="テキスト ボックス 19">
            <a:extLst>
              <a:ext uri="{FF2B5EF4-FFF2-40B4-BE49-F238E27FC236}">
                <a16:creationId xmlns:a16="http://schemas.microsoft.com/office/drawing/2014/main" id="{45BD9EB7-8A55-7342-B80F-310D437F4E67}"/>
              </a:ext>
            </a:extLst>
          </p:cNvPr>
          <p:cNvSpPr txBox="1"/>
          <p:nvPr/>
        </p:nvSpPr>
        <p:spPr>
          <a:xfrm>
            <a:off x="173483" y="2007591"/>
            <a:ext cx="2031325" cy="646331"/>
          </a:xfrm>
          <a:prstGeom prst="rect">
            <a:avLst/>
          </a:prstGeom>
          <a:solidFill>
            <a:schemeClr val="bg1"/>
          </a:solidFill>
          <a:ln w="31750">
            <a:solidFill>
              <a:srgbClr val="FF0000"/>
            </a:solidFill>
          </a:ln>
        </p:spPr>
        <p:txBody>
          <a:bodyPr wrap="none" rtlCol="0">
            <a:spAutoFit/>
          </a:bodyPr>
          <a:lstStyle/>
          <a:p>
            <a:pPr algn="ctr"/>
            <a:r>
              <a:rPr kumimoji="1" lang="en-US" altLang="ja-JP" b="1" dirty="0">
                <a:latin typeface="Meiryo" charset="-128"/>
                <a:ea typeface="Meiryo" charset="-128"/>
                <a:cs typeface="Meiryo" charset="-128"/>
              </a:rPr>
              <a:t>Mainstream</a:t>
            </a:r>
            <a:r>
              <a:rPr kumimoji="1" lang="ja-JP" altLang="en-US" b="1" dirty="0">
                <a:latin typeface="Meiryo" charset="-128"/>
                <a:ea typeface="Meiryo" charset="-128"/>
                <a:cs typeface="Meiryo" charset="-128"/>
              </a:rPr>
              <a:t> で</a:t>
            </a:r>
            <a:endParaRPr kumimoji="1" lang="en-US" altLang="ja-JP" b="1" dirty="0">
              <a:latin typeface="Meiryo" charset="-128"/>
              <a:ea typeface="Meiryo" charset="-128"/>
              <a:cs typeface="Meiryo" charset="-128"/>
            </a:endParaRPr>
          </a:p>
          <a:p>
            <a:pPr algn="ctr"/>
            <a:r>
              <a:rPr lang="ja-JP" altLang="en-US" b="1" dirty="0">
                <a:latin typeface="Meiryo" charset="-128"/>
                <a:ea typeface="Meiryo" charset="-128"/>
                <a:cs typeface="Meiryo" charset="-128"/>
              </a:rPr>
              <a:t>ほとんど投稿無し</a:t>
            </a:r>
            <a:endParaRPr kumimoji="1" lang="ja-JP" altLang="en-US" b="1" dirty="0">
              <a:latin typeface="Meiryo" charset="-128"/>
              <a:ea typeface="Meiryo" charset="-128"/>
              <a:cs typeface="Meiryo" charset="-128"/>
            </a:endParaRPr>
          </a:p>
        </p:txBody>
      </p:sp>
      <p:pic>
        <p:nvPicPr>
          <p:cNvPr id="21" name="図 20">
            <a:extLst>
              <a:ext uri="{FF2B5EF4-FFF2-40B4-BE49-F238E27FC236}">
                <a16:creationId xmlns:a16="http://schemas.microsoft.com/office/drawing/2014/main" id="{5E822685-3FAB-9840-99C2-81D02A3E0E39}"/>
              </a:ext>
            </a:extLst>
          </p:cNvPr>
          <p:cNvPicPr>
            <a:picLocks noChangeAspect="1"/>
          </p:cNvPicPr>
          <p:nvPr/>
        </p:nvPicPr>
        <p:blipFill rotWithShape="1">
          <a:blip r:embed="rId4">
            <a:extLst>
              <a:ext uri="{28A0092B-C50C-407E-A947-70E740481C1C}">
                <a14:useLocalDpi xmlns:a14="http://schemas.microsoft.com/office/drawing/2010/main" val="0"/>
              </a:ext>
            </a:extLst>
          </a:blip>
          <a:srcRect l="8281" t="2000" r="6876" b="2000"/>
          <a:stretch/>
        </p:blipFill>
        <p:spPr>
          <a:xfrm>
            <a:off x="4805581" y="2723100"/>
            <a:ext cx="4338419" cy="3068053"/>
          </a:xfrm>
          <a:prstGeom prst="rect">
            <a:avLst/>
          </a:prstGeom>
        </p:spPr>
      </p:pic>
      <p:sp>
        <p:nvSpPr>
          <p:cNvPr id="35" name="テキスト ボックス 34">
            <a:extLst>
              <a:ext uri="{FF2B5EF4-FFF2-40B4-BE49-F238E27FC236}">
                <a16:creationId xmlns:a16="http://schemas.microsoft.com/office/drawing/2014/main" id="{2CDE79A6-06CB-5F40-8DB3-B4ADA62DD4F4}"/>
              </a:ext>
            </a:extLst>
          </p:cNvPr>
          <p:cNvSpPr txBox="1"/>
          <p:nvPr/>
        </p:nvSpPr>
        <p:spPr>
          <a:xfrm>
            <a:off x="4177337" y="1830337"/>
            <a:ext cx="2031325" cy="646331"/>
          </a:xfrm>
          <a:prstGeom prst="rect">
            <a:avLst/>
          </a:prstGeom>
          <a:solidFill>
            <a:schemeClr val="bg1"/>
          </a:solidFill>
          <a:ln w="38100">
            <a:solidFill>
              <a:srgbClr val="FF0000"/>
            </a:solidFill>
          </a:ln>
        </p:spPr>
        <p:txBody>
          <a:bodyPr wrap="square" rtlCol="0">
            <a:spAutoFit/>
          </a:bodyPr>
          <a:lstStyle/>
          <a:p>
            <a:pPr algn="ctr"/>
            <a:r>
              <a:rPr lang="ja-JP" altLang="en-US" b="1" dirty="0">
                <a:latin typeface="Meiryo" charset="-128"/>
                <a:ea typeface="Meiryo" charset="-128"/>
                <a:cs typeface="Meiryo" charset="-128"/>
              </a:rPr>
              <a:t>第</a:t>
            </a:r>
            <a:r>
              <a:rPr lang="en-US" altLang="ja-JP" b="1" dirty="0">
                <a:latin typeface="Meiryo" charset="-128"/>
                <a:ea typeface="Meiryo" charset="-128"/>
                <a:cs typeface="Meiryo" charset="-128"/>
              </a:rPr>
              <a:t> </a:t>
            </a:r>
            <a:r>
              <a:rPr lang="en-US" altLang="ja-JP" b="1" dirty="0">
                <a:ea typeface="Meiryo" charset="-128"/>
                <a:cs typeface="Meiryo" charset="-128"/>
              </a:rPr>
              <a:t>2</a:t>
            </a:r>
            <a:r>
              <a:rPr lang="en-US" altLang="ja-JP" b="1" dirty="0">
                <a:latin typeface="Meiryo" charset="-128"/>
                <a:ea typeface="Meiryo" charset="-128"/>
                <a:cs typeface="Meiryo" charset="-128"/>
              </a:rPr>
              <a:t> </a:t>
            </a:r>
            <a:r>
              <a:rPr lang="ja-JP" altLang="en-US" b="1" dirty="0">
                <a:latin typeface="Meiryo" charset="-128"/>
                <a:ea typeface="Meiryo" charset="-128"/>
                <a:cs typeface="Meiryo" charset="-128"/>
              </a:rPr>
              <a:t>回</a:t>
            </a:r>
            <a:r>
              <a:rPr lang="en-US" altLang="ja-JP" b="1" dirty="0">
                <a:latin typeface="Meiryo" charset="-128"/>
                <a:ea typeface="Meiryo" charset="-128"/>
                <a:cs typeface="Meiryo" charset="-128"/>
              </a:rPr>
              <a:t> US</a:t>
            </a:r>
          </a:p>
          <a:p>
            <a:pPr algn="ctr"/>
            <a:r>
              <a:rPr lang="ja-JP" altLang="en-US" b="1" dirty="0">
                <a:latin typeface="Meiryo" charset="-128"/>
                <a:ea typeface="Meiryo" charset="-128"/>
                <a:cs typeface="Meiryo" charset="-128"/>
              </a:rPr>
              <a:t>大統領選挙討論会</a:t>
            </a:r>
          </a:p>
        </p:txBody>
      </p:sp>
      <p:sp>
        <p:nvSpPr>
          <p:cNvPr id="36" name="テキスト ボックス 35">
            <a:extLst>
              <a:ext uri="{FF2B5EF4-FFF2-40B4-BE49-F238E27FC236}">
                <a16:creationId xmlns:a16="http://schemas.microsoft.com/office/drawing/2014/main" id="{1E829505-04E7-DC4C-B659-CFE8BFA44960}"/>
              </a:ext>
            </a:extLst>
          </p:cNvPr>
          <p:cNvSpPr txBox="1"/>
          <p:nvPr/>
        </p:nvSpPr>
        <p:spPr>
          <a:xfrm>
            <a:off x="6424185" y="1586531"/>
            <a:ext cx="1390558" cy="646331"/>
          </a:xfrm>
          <a:prstGeom prst="rect">
            <a:avLst/>
          </a:prstGeom>
          <a:solidFill>
            <a:schemeClr val="bg1"/>
          </a:solidFill>
          <a:ln w="38100">
            <a:solidFill>
              <a:srgbClr val="FF0000"/>
            </a:solidFill>
          </a:ln>
        </p:spPr>
        <p:txBody>
          <a:bodyPr wrap="square" rtlCol="0">
            <a:spAutoFit/>
          </a:bodyPr>
          <a:lstStyle/>
          <a:p>
            <a:pPr algn="ctr"/>
            <a:r>
              <a:rPr kumimoji="1" lang="en-US" altLang="ja-JP" b="1" dirty="0">
                <a:ea typeface="Meiryo" charset="-128"/>
                <a:cs typeface="Meiryo" charset="-128"/>
              </a:rPr>
              <a:t>2016</a:t>
            </a:r>
            <a:r>
              <a:rPr kumimoji="1" lang="ja-JP" altLang="en-US" b="1" dirty="0">
                <a:ea typeface="Meiryo" charset="-128"/>
                <a:cs typeface="Meiryo" charset="-128"/>
              </a:rPr>
              <a:t> </a:t>
            </a:r>
            <a:r>
              <a:rPr kumimoji="1" lang="en-US" altLang="ja-JP" b="1" dirty="0">
                <a:ea typeface="Meiryo" charset="-128"/>
                <a:cs typeface="Meiryo" charset="-128"/>
              </a:rPr>
              <a:t>US</a:t>
            </a:r>
            <a:r>
              <a:rPr kumimoji="1" lang="ja-JP" altLang="en-US" b="1">
                <a:ea typeface="Meiryo" charset="-128"/>
                <a:cs typeface="Meiryo" charset="-128"/>
              </a:rPr>
              <a:t> </a:t>
            </a:r>
            <a:br>
              <a:rPr kumimoji="1" lang="en-US" altLang="ja-JP" b="1" dirty="0">
                <a:ea typeface="Meiryo" charset="-128"/>
                <a:cs typeface="Meiryo" charset="-128"/>
              </a:rPr>
            </a:br>
            <a:r>
              <a:rPr kumimoji="1" lang="ja-JP" altLang="en-US" b="1">
                <a:latin typeface="Meiryo" charset="-128"/>
                <a:ea typeface="Meiryo" charset="-128"/>
                <a:cs typeface="Meiryo" charset="-128"/>
              </a:rPr>
              <a:t>大統領</a:t>
            </a:r>
            <a:r>
              <a:rPr kumimoji="1" lang="ja-JP" altLang="en-US" b="1" dirty="0">
                <a:latin typeface="Meiryo" charset="-128"/>
                <a:ea typeface="Meiryo" charset="-128"/>
                <a:cs typeface="Meiryo" charset="-128"/>
              </a:rPr>
              <a:t>選挙</a:t>
            </a:r>
          </a:p>
        </p:txBody>
      </p:sp>
      <p:cxnSp>
        <p:nvCxnSpPr>
          <p:cNvPr id="37" name="直線コネクタ 36">
            <a:extLst>
              <a:ext uri="{FF2B5EF4-FFF2-40B4-BE49-F238E27FC236}">
                <a16:creationId xmlns:a16="http://schemas.microsoft.com/office/drawing/2014/main" id="{062FA245-413C-D949-A116-AFDF43A6FB86}"/>
              </a:ext>
            </a:extLst>
          </p:cNvPr>
          <p:cNvCxnSpPr>
            <a:cxnSpLocks/>
            <a:stCxn id="35" idx="2"/>
          </p:cNvCxnSpPr>
          <p:nvPr/>
        </p:nvCxnSpPr>
        <p:spPr>
          <a:xfrm>
            <a:off x="5193000" y="2476668"/>
            <a:ext cx="1134648" cy="1636320"/>
          </a:xfrm>
          <a:prstGeom prst="line">
            <a:avLst/>
          </a:prstGeom>
          <a:ln w="3175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39" name="直線コネクタ 38">
            <a:extLst>
              <a:ext uri="{FF2B5EF4-FFF2-40B4-BE49-F238E27FC236}">
                <a16:creationId xmlns:a16="http://schemas.microsoft.com/office/drawing/2014/main" id="{44B024CE-F1E0-D34D-AB79-CA48610E5E28}"/>
              </a:ext>
            </a:extLst>
          </p:cNvPr>
          <p:cNvCxnSpPr>
            <a:cxnSpLocks/>
            <a:stCxn id="36" idx="2"/>
          </p:cNvCxnSpPr>
          <p:nvPr/>
        </p:nvCxnSpPr>
        <p:spPr>
          <a:xfrm flipH="1">
            <a:off x="6595874" y="2232862"/>
            <a:ext cx="523590" cy="2002046"/>
          </a:xfrm>
          <a:prstGeom prst="line">
            <a:avLst/>
          </a:prstGeom>
          <a:ln w="31750">
            <a:solidFill>
              <a:srgbClr val="FF0000"/>
            </a:solidFill>
          </a:ln>
        </p:spPr>
        <p:style>
          <a:lnRef idx="1">
            <a:schemeClr val="accent1"/>
          </a:lnRef>
          <a:fillRef idx="0">
            <a:schemeClr val="accent1"/>
          </a:fillRef>
          <a:effectRef idx="0">
            <a:schemeClr val="accent1"/>
          </a:effectRef>
          <a:fontRef idx="minor">
            <a:schemeClr val="tx1"/>
          </a:fontRef>
        </p:style>
      </p:cxnSp>
      <p:sp>
        <p:nvSpPr>
          <p:cNvPr id="42" name="円/楕円 41">
            <a:extLst>
              <a:ext uri="{FF2B5EF4-FFF2-40B4-BE49-F238E27FC236}">
                <a16:creationId xmlns:a16="http://schemas.microsoft.com/office/drawing/2014/main" id="{6EDE9F4C-C2E6-5940-B69E-49B97A76A1AA}"/>
              </a:ext>
            </a:extLst>
          </p:cNvPr>
          <p:cNvSpPr/>
          <p:nvPr/>
        </p:nvSpPr>
        <p:spPr>
          <a:xfrm>
            <a:off x="5364481" y="4942044"/>
            <a:ext cx="3547872" cy="265176"/>
          </a:xfrm>
          <a:prstGeom prst="ellipse">
            <a:avLst/>
          </a:prstGeom>
          <a:noFill/>
          <a:ln w="317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4" name="テキスト ボックス 53">
            <a:extLst>
              <a:ext uri="{FF2B5EF4-FFF2-40B4-BE49-F238E27FC236}">
                <a16:creationId xmlns:a16="http://schemas.microsoft.com/office/drawing/2014/main" id="{4D7E6E56-7A9B-0A4A-BB17-315472D6EB0C}"/>
              </a:ext>
            </a:extLst>
          </p:cNvPr>
          <p:cNvSpPr txBox="1"/>
          <p:nvPr/>
        </p:nvSpPr>
        <p:spPr>
          <a:xfrm>
            <a:off x="7249202" y="2427066"/>
            <a:ext cx="1573522" cy="369332"/>
          </a:xfrm>
          <a:prstGeom prst="rect">
            <a:avLst/>
          </a:prstGeom>
          <a:solidFill>
            <a:schemeClr val="bg1"/>
          </a:solidFill>
          <a:ln w="38100">
            <a:solidFill>
              <a:srgbClr val="FF0000"/>
            </a:solidFill>
          </a:ln>
        </p:spPr>
        <p:txBody>
          <a:bodyPr wrap="square" rtlCol="0">
            <a:spAutoFit/>
          </a:bodyPr>
          <a:lstStyle/>
          <a:p>
            <a:pPr algn="ctr"/>
            <a:r>
              <a:rPr lang="ja-JP" altLang="en-US" b="1">
                <a:ea typeface="Meiryo" charset="-128"/>
                <a:cs typeface="Meiryo" charset="-128"/>
              </a:rPr>
              <a:t>継続的な投稿</a:t>
            </a:r>
            <a:endParaRPr lang="en-US" altLang="ja-JP" b="1" dirty="0">
              <a:ea typeface="Meiryo" charset="-128"/>
              <a:cs typeface="Meiryo" charset="-128"/>
            </a:endParaRPr>
          </a:p>
        </p:txBody>
      </p:sp>
      <p:cxnSp>
        <p:nvCxnSpPr>
          <p:cNvPr id="56" name="直線コネクタ 55">
            <a:extLst>
              <a:ext uri="{FF2B5EF4-FFF2-40B4-BE49-F238E27FC236}">
                <a16:creationId xmlns:a16="http://schemas.microsoft.com/office/drawing/2014/main" id="{7FAC239C-C3C1-964A-A3FA-7C5154BFE2E3}"/>
              </a:ext>
            </a:extLst>
          </p:cNvPr>
          <p:cNvCxnSpPr>
            <a:cxnSpLocks/>
          </p:cNvCxnSpPr>
          <p:nvPr/>
        </p:nvCxnSpPr>
        <p:spPr>
          <a:xfrm flipH="1">
            <a:off x="7489677" y="2792627"/>
            <a:ext cx="505145" cy="2150736"/>
          </a:xfrm>
          <a:prstGeom prst="line">
            <a:avLst/>
          </a:prstGeom>
          <a:ln w="31750">
            <a:solidFill>
              <a:srgbClr val="FF0000"/>
            </a:solidFill>
          </a:ln>
        </p:spPr>
        <p:style>
          <a:lnRef idx="1">
            <a:schemeClr val="accent1"/>
          </a:lnRef>
          <a:fillRef idx="0">
            <a:schemeClr val="accent1"/>
          </a:fillRef>
          <a:effectRef idx="0">
            <a:schemeClr val="accent1"/>
          </a:effectRef>
          <a:fontRef idx="minor">
            <a:schemeClr val="tx1"/>
          </a:fontRef>
        </p:style>
      </p:cxnSp>
      <p:sp>
        <p:nvSpPr>
          <p:cNvPr id="58" name="テキスト ボックス 57">
            <a:extLst>
              <a:ext uri="{FF2B5EF4-FFF2-40B4-BE49-F238E27FC236}">
                <a16:creationId xmlns:a16="http://schemas.microsoft.com/office/drawing/2014/main" id="{AE443DE4-A06C-4C48-844C-B4D57D27FA56}"/>
              </a:ext>
            </a:extLst>
          </p:cNvPr>
          <p:cNvSpPr txBox="1"/>
          <p:nvPr/>
        </p:nvSpPr>
        <p:spPr>
          <a:xfrm>
            <a:off x="1606378" y="5742797"/>
            <a:ext cx="2129481" cy="369332"/>
          </a:xfrm>
          <a:prstGeom prst="rect">
            <a:avLst/>
          </a:prstGeom>
          <a:solidFill>
            <a:schemeClr val="bg1"/>
          </a:solidFill>
          <a:ln w="38100">
            <a:noFill/>
          </a:ln>
        </p:spPr>
        <p:txBody>
          <a:bodyPr wrap="square" rtlCol="0">
            <a:spAutoFit/>
          </a:bodyPr>
          <a:lstStyle/>
          <a:p>
            <a:pPr algn="ctr"/>
            <a:r>
              <a:rPr lang="ja-JP" altLang="en-US">
                <a:ea typeface="Meiryo" charset="-128"/>
                <a:cs typeface="Meiryo" charset="-128"/>
              </a:rPr>
              <a:t>人種差別的ミーム</a:t>
            </a:r>
            <a:endParaRPr lang="en-US" altLang="ja-JP" dirty="0">
              <a:ea typeface="Meiryo" charset="-128"/>
              <a:cs typeface="Meiryo" charset="-128"/>
            </a:endParaRPr>
          </a:p>
        </p:txBody>
      </p:sp>
      <p:sp>
        <p:nvSpPr>
          <p:cNvPr id="59" name="テキスト ボックス 58">
            <a:extLst>
              <a:ext uri="{FF2B5EF4-FFF2-40B4-BE49-F238E27FC236}">
                <a16:creationId xmlns:a16="http://schemas.microsoft.com/office/drawing/2014/main" id="{47FB16C2-693B-C84E-83FA-886BDA1AE9B3}"/>
              </a:ext>
            </a:extLst>
          </p:cNvPr>
          <p:cNvSpPr txBox="1"/>
          <p:nvPr/>
        </p:nvSpPr>
        <p:spPr>
          <a:xfrm>
            <a:off x="5935362" y="5759273"/>
            <a:ext cx="2129481" cy="369332"/>
          </a:xfrm>
          <a:prstGeom prst="rect">
            <a:avLst/>
          </a:prstGeom>
          <a:solidFill>
            <a:schemeClr val="bg1"/>
          </a:solidFill>
          <a:ln w="38100">
            <a:noFill/>
          </a:ln>
        </p:spPr>
        <p:txBody>
          <a:bodyPr wrap="square" rtlCol="0">
            <a:spAutoFit/>
          </a:bodyPr>
          <a:lstStyle/>
          <a:p>
            <a:pPr algn="ctr"/>
            <a:r>
              <a:rPr lang="ja-JP" altLang="en-US">
                <a:ea typeface="Meiryo" charset="-128"/>
                <a:cs typeface="Meiryo" charset="-128"/>
              </a:rPr>
              <a:t>政治的ミーム</a:t>
            </a:r>
            <a:endParaRPr lang="en-US" altLang="ja-JP" dirty="0">
              <a:ea typeface="Meiryo" charset="-128"/>
              <a:cs typeface="Meiryo" charset="-128"/>
            </a:endParaRPr>
          </a:p>
        </p:txBody>
      </p:sp>
      <p:sp>
        <p:nvSpPr>
          <p:cNvPr id="61" name="テキスト ボックス 60">
            <a:extLst>
              <a:ext uri="{FF2B5EF4-FFF2-40B4-BE49-F238E27FC236}">
                <a16:creationId xmlns:a16="http://schemas.microsoft.com/office/drawing/2014/main" id="{FD7F2227-DAFF-4145-A585-D9EF068FCE1F}"/>
              </a:ext>
            </a:extLst>
          </p:cNvPr>
          <p:cNvSpPr txBox="1"/>
          <p:nvPr/>
        </p:nvSpPr>
        <p:spPr>
          <a:xfrm>
            <a:off x="3954162" y="5742502"/>
            <a:ext cx="1890583" cy="646331"/>
          </a:xfrm>
          <a:prstGeom prst="rect">
            <a:avLst/>
          </a:prstGeom>
          <a:solidFill>
            <a:schemeClr val="bg1"/>
          </a:solidFill>
          <a:ln w="38100">
            <a:solidFill>
              <a:srgbClr val="FF0000"/>
            </a:solidFill>
          </a:ln>
        </p:spPr>
        <p:txBody>
          <a:bodyPr wrap="square" rtlCol="0">
            <a:spAutoFit/>
          </a:bodyPr>
          <a:lstStyle/>
          <a:p>
            <a:pPr algn="ctr"/>
            <a:r>
              <a:rPr lang="en-US" altLang="ja-JP" b="1" dirty="0">
                <a:ea typeface="Meiryo" charset="-128"/>
                <a:cs typeface="Meiryo" charset="-128"/>
              </a:rPr>
              <a:t>2017</a:t>
            </a:r>
            <a:r>
              <a:rPr lang="ja-JP" altLang="en-US" b="1" dirty="0">
                <a:ea typeface="Meiryo" charset="-128"/>
                <a:cs typeface="Meiryo" charset="-128"/>
              </a:rPr>
              <a:t> 年</a:t>
            </a:r>
            <a:endParaRPr lang="en-US" altLang="ja-JP" b="1" dirty="0">
              <a:ea typeface="Meiryo" charset="-128"/>
              <a:cs typeface="Meiryo" charset="-128"/>
            </a:endParaRPr>
          </a:p>
          <a:p>
            <a:pPr algn="ctr"/>
            <a:r>
              <a:rPr lang="en-US" altLang="ja-JP" b="1" dirty="0">
                <a:ea typeface="Meiryo" charset="-128"/>
                <a:cs typeface="Meiryo" charset="-128"/>
              </a:rPr>
              <a:t>Gab</a:t>
            </a:r>
            <a:r>
              <a:rPr lang="en-US" altLang="ja-JP" b="1" dirty="0">
                <a:latin typeface="Meiryo" charset="-128"/>
                <a:ea typeface="Meiryo" charset="-128"/>
                <a:cs typeface="Meiryo" charset="-128"/>
              </a:rPr>
              <a:t> </a:t>
            </a:r>
            <a:r>
              <a:rPr lang="ja-JP" altLang="en-US" b="1">
                <a:latin typeface="Meiryo" charset="-128"/>
                <a:ea typeface="Meiryo" charset="-128"/>
                <a:cs typeface="Meiryo" charset="-128"/>
              </a:rPr>
              <a:t>の投稿増加</a:t>
            </a:r>
            <a:endParaRPr kumimoji="1" lang="ja-JP" altLang="en-US" b="1" dirty="0">
              <a:latin typeface="Meiryo" charset="-128"/>
              <a:ea typeface="Meiryo" charset="-128"/>
              <a:cs typeface="Meiryo" charset="-128"/>
            </a:endParaRPr>
          </a:p>
        </p:txBody>
      </p:sp>
      <p:cxnSp>
        <p:nvCxnSpPr>
          <p:cNvPr id="62" name="直線コネクタ 61">
            <a:extLst>
              <a:ext uri="{FF2B5EF4-FFF2-40B4-BE49-F238E27FC236}">
                <a16:creationId xmlns:a16="http://schemas.microsoft.com/office/drawing/2014/main" id="{F380203F-AC87-D847-85DA-1057FF730BE0}"/>
              </a:ext>
            </a:extLst>
          </p:cNvPr>
          <p:cNvCxnSpPr>
            <a:cxnSpLocks/>
          </p:cNvCxnSpPr>
          <p:nvPr/>
        </p:nvCxnSpPr>
        <p:spPr>
          <a:xfrm flipH="1">
            <a:off x="5461686" y="4000668"/>
            <a:ext cx="1638374" cy="1757581"/>
          </a:xfrm>
          <a:prstGeom prst="line">
            <a:avLst/>
          </a:prstGeom>
          <a:ln w="3175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65" name="直線コネクタ 64">
            <a:extLst>
              <a:ext uri="{FF2B5EF4-FFF2-40B4-BE49-F238E27FC236}">
                <a16:creationId xmlns:a16="http://schemas.microsoft.com/office/drawing/2014/main" id="{14378325-901A-364F-9129-9F63C652CE5E}"/>
              </a:ext>
            </a:extLst>
          </p:cNvPr>
          <p:cNvCxnSpPr>
            <a:cxnSpLocks/>
          </p:cNvCxnSpPr>
          <p:nvPr/>
        </p:nvCxnSpPr>
        <p:spPr>
          <a:xfrm flipH="1" flipV="1">
            <a:off x="3546390" y="4720282"/>
            <a:ext cx="1000896" cy="1025610"/>
          </a:xfrm>
          <a:prstGeom prst="line">
            <a:avLst/>
          </a:prstGeom>
          <a:ln w="31750">
            <a:solidFill>
              <a:srgbClr val="FF000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882540266"/>
      </p:ext>
    </p:extLst>
  </p:cSld>
  <p:clrMapOvr>
    <a:masterClrMapping/>
  </p:clrMapOvr>
</p:sld>
</file>

<file path=ppt/theme/theme1.xml><?xml version="1.0" encoding="utf-8"?>
<a:theme xmlns:a="http://schemas.openxmlformats.org/drawingml/2006/main" name="テーマ1">
  <a:themeElements>
    <a:clrScheme name="1">
      <a:dk1>
        <a:srgbClr val="000000"/>
      </a:dk1>
      <a:lt1>
        <a:srgbClr val="FFFFFF"/>
      </a:lt1>
      <a:dk2>
        <a:srgbClr val="4C4D4C"/>
      </a:dk2>
      <a:lt2>
        <a:srgbClr val="E7E6E6"/>
      </a:lt2>
      <a:accent1>
        <a:srgbClr val="8A2231"/>
      </a:accent1>
      <a:accent2>
        <a:srgbClr val="DA871F"/>
      </a:accent2>
      <a:accent3>
        <a:srgbClr val="A5A5A5"/>
      </a:accent3>
      <a:accent4>
        <a:srgbClr val="FFA200"/>
      </a:accent4>
      <a:accent5>
        <a:srgbClr val="4472C4"/>
      </a:accent5>
      <a:accent6>
        <a:srgbClr val="70AD47"/>
      </a:accent6>
      <a:hlink>
        <a:srgbClr val="3DA0D7"/>
      </a:hlink>
      <a:folHlink>
        <a:srgbClr val="954F72"/>
      </a:folHlink>
    </a:clrScheme>
    <a:fontScheme name="ヒラギノ+Helvetica Neue">
      <a:majorFont>
        <a:latin typeface="Helvetica Neue"/>
        <a:ea typeface="ヒラギノ角ゴシック W6"/>
        <a:cs typeface=""/>
      </a:majorFont>
      <a:minorFont>
        <a:latin typeface="Helvetica Neue"/>
        <a:ea typeface="ヒラギノ角ゴシック W3"/>
        <a:cs typeface=""/>
      </a:minorFont>
    </a:fontScheme>
    <a:fmtScheme name="ホワイト">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プレゼンテーション2" id="{AE2F6BF1-B211-0942-8533-F5A45795D230}" vid="{8D39B7E7-79BB-5040-A79E-CE2FC728CF3D}"/>
    </a:ext>
  </a:extLst>
</a:theme>
</file>

<file path=ppt/theme/theme2.xml><?xml version="1.0" encoding="utf-8"?>
<a:theme xmlns:a="http://schemas.openxmlformats.org/drawingml/2006/main" name="ホワイト">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Yu Gothic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Yu Gothic"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ホワイト">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Yu Gothic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Yu Gothic"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my_presentation_3</Template>
  <TotalTime>11016</TotalTime>
  <Words>1195</Words>
  <Application>Microsoft Macintosh PowerPoint</Application>
  <PresentationFormat>画面に合わせる (4:3)</PresentationFormat>
  <Paragraphs>196</Paragraphs>
  <Slides>13</Slides>
  <Notes>11</Notes>
  <HiddenSlides>0</HiddenSlides>
  <MMClips>0</MMClips>
  <ScaleCrop>false</ScaleCrop>
  <HeadingPairs>
    <vt:vector size="6" baseType="variant">
      <vt:variant>
        <vt:lpstr>使用されているフォント</vt:lpstr>
      </vt:variant>
      <vt:variant>
        <vt:i4>11</vt:i4>
      </vt:variant>
      <vt:variant>
        <vt:lpstr>テーマ</vt:lpstr>
      </vt:variant>
      <vt:variant>
        <vt:i4>1</vt:i4>
      </vt:variant>
      <vt:variant>
        <vt:lpstr>スライド タイトル</vt:lpstr>
      </vt:variant>
      <vt:variant>
        <vt:i4>13</vt:i4>
      </vt:variant>
    </vt:vector>
  </HeadingPairs>
  <TitlesOfParts>
    <vt:vector size="25" baseType="lpstr">
      <vt:lpstr>.AppleSystemUIFont</vt:lpstr>
      <vt:lpstr>ヒラギノ角ゴシック W3</vt:lpstr>
      <vt:lpstr>ヒラギノ角ゴシック W6</vt:lpstr>
      <vt:lpstr>メイリオ</vt:lpstr>
      <vt:lpstr>メイリオ</vt:lpstr>
      <vt:lpstr>メイリオ ボールド</vt:lpstr>
      <vt:lpstr>Yu Gothic</vt:lpstr>
      <vt:lpstr>Arial</vt:lpstr>
      <vt:lpstr>Helvetica Neue</vt:lpstr>
      <vt:lpstr>Helvetica Neue 本文</vt:lpstr>
      <vt:lpstr>Wingdings</vt:lpstr>
      <vt:lpstr>テーマ1</vt:lpstr>
      <vt:lpstr>On the Origins of Memes by Means of Fringe Web Communities</vt:lpstr>
      <vt:lpstr>背景</vt:lpstr>
      <vt:lpstr>関連研究</vt:lpstr>
      <vt:lpstr>データセット｜SNS サイト</vt:lpstr>
      <vt:lpstr>データセット｜ミームを格納したデータベース</vt:lpstr>
      <vt:lpstr>提案手法｜パイプライン処理</vt:lpstr>
      <vt:lpstr>評価｜パイプライン処理の妥当性</vt:lpstr>
      <vt:lpstr>評価｜SNS 毎に投稿されるミームの割合</vt:lpstr>
      <vt:lpstr>評価｜ミームの投稿数の推移</vt:lpstr>
      <vt:lpstr>提案手法｜ホークス過程による分析</vt:lpstr>
      <vt:lpstr>評価｜人種差別ミームの影響力</vt:lpstr>
      <vt:lpstr>評価｜人種差別ミームの拡散効率</vt:lpstr>
      <vt:lpstr>まとめ</vt:lpstr>
    </vt:vector>
  </TitlesOfParts>
  <Company/>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タイトル</dc:title>
  <dc:creator>金子丈</dc:creator>
  <cp:lastModifiedBy>Microsoft Office User</cp:lastModifiedBy>
  <cp:revision>316</cp:revision>
  <cp:lastPrinted>2019-07-02T09:19:00Z</cp:lastPrinted>
  <dcterms:created xsi:type="dcterms:W3CDTF">2017-02-09T05:17:45Z</dcterms:created>
  <dcterms:modified xsi:type="dcterms:W3CDTF">2019-07-02T09:23:45Z</dcterms:modified>
</cp:coreProperties>
</file>

<file path=docProps/thumbnail.jpeg>
</file>